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A2B196-CD55-4A7B-27C3-DA103385DA5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0BFE562-0A82-A239-A967-B3E33460DE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60DD95F-59A3-520A-1786-BF46CC5FF61B}"/>
              </a:ext>
            </a:extLst>
          </p:cNvPr>
          <p:cNvSpPr>
            <a:spLocks noGrp="1"/>
          </p:cNvSpPr>
          <p:nvPr>
            <p:ph type="dt" sz="half" idx="10"/>
          </p:nvPr>
        </p:nvSpPr>
        <p:spPr/>
        <p:txBody>
          <a:bodyPr/>
          <a:lstStyle/>
          <a:p>
            <a:fld id="{DEFFBE3E-D412-47CE-B582-B0F5BF061EBA}" type="datetimeFigureOut">
              <a:rPr lang="fr-FR" smtClean="0"/>
              <a:t>20/02/2023</a:t>
            </a:fld>
            <a:endParaRPr lang="fr-FR"/>
          </a:p>
        </p:txBody>
      </p:sp>
      <p:sp>
        <p:nvSpPr>
          <p:cNvPr id="5" name="Espace réservé du pied de page 4">
            <a:extLst>
              <a:ext uri="{FF2B5EF4-FFF2-40B4-BE49-F238E27FC236}">
                <a16:creationId xmlns:a16="http://schemas.microsoft.com/office/drawing/2014/main" id="{7505C6D3-4A2C-EF86-AFAD-9FF25FDAF0B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DB6CA44-D4E8-3C43-B659-72DFDA22E6D3}"/>
              </a:ext>
            </a:extLst>
          </p:cNvPr>
          <p:cNvSpPr>
            <a:spLocks noGrp="1"/>
          </p:cNvSpPr>
          <p:nvPr>
            <p:ph type="sldNum" sz="quarter" idx="12"/>
          </p:nvPr>
        </p:nvSpPr>
        <p:spPr/>
        <p:txBody>
          <a:bodyPr/>
          <a:lstStyle/>
          <a:p>
            <a:fld id="{D65F1550-6F43-49AB-9DF6-8C9ADD3AF344}" type="slidenum">
              <a:rPr lang="fr-FR" smtClean="0"/>
              <a:t>‹N°›</a:t>
            </a:fld>
            <a:endParaRPr lang="fr-FR"/>
          </a:p>
        </p:txBody>
      </p:sp>
    </p:spTree>
    <p:extLst>
      <p:ext uri="{BB962C8B-B14F-4D97-AF65-F5344CB8AC3E}">
        <p14:creationId xmlns:p14="http://schemas.microsoft.com/office/powerpoint/2010/main" val="256677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6CE1FD-85F9-51F3-AF28-D2B08F8384DC}"/>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F85AF47-E0F7-4EB9-4B22-10E2FE892F3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71DD201-D698-7647-E94E-6412FC52ABDD}"/>
              </a:ext>
            </a:extLst>
          </p:cNvPr>
          <p:cNvSpPr>
            <a:spLocks noGrp="1"/>
          </p:cNvSpPr>
          <p:nvPr>
            <p:ph type="dt" sz="half" idx="10"/>
          </p:nvPr>
        </p:nvSpPr>
        <p:spPr/>
        <p:txBody>
          <a:bodyPr/>
          <a:lstStyle/>
          <a:p>
            <a:fld id="{DEFFBE3E-D412-47CE-B582-B0F5BF061EBA}" type="datetimeFigureOut">
              <a:rPr lang="fr-FR" smtClean="0"/>
              <a:t>20/02/2023</a:t>
            </a:fld>
            <a:endParaRPr lang="fr-FR"/>
          </a:p>
        </p:txBody>
      </p:sp>
      <p:sp>
        <p:nvSpPr>
          <p:cNvPr id="5" name="Espace réservé du pied de page 4">
            <a:extLst>
              <a:ext uri="{FF2B5EF4-FFF2-40B4-BE49-F238E27FC236}">
                <a16:creationId xmlns:a16="http://schemas.microsoft.com/office/drawing/2014/main" id="{A4962A7C-5692-AA3D-E818-497928ED065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72A33D8-4BA9-B45B-8347-44227B0E7B3D}"/>
              </a:ext>
            </a:extLst>
          </p:cNvPr>
          <p:cNvSpPr>
            <a:spLocks noGrp="1"/>
          </p:cNvSpPr>
          <p:nvPr>
            <p:ph type="sldNum" sz="quarter" idx="12"/>
          </p:nvPr>
        </p:nvSpPr>
        <p:spPr/>
        <p:txBody>
          <a:bodyPr/>
          <a:lstStyle/>
          <a:p>
            <a:fld id="{D65F1550-6F43-49AB-9DF6-8C9ADD3AF344}" type="slidenum">
              <a:rPr lang="fr-FR" smtClean="0"/>
              <a:t>‹N°›</a:t>
            </a:fld>
            <a:endParaRPr lang="fr-FR"/>
          </a:p>
        </p:txBody>
      </p:sp>
    </p:spTree>
    <p:extLst>
      <p:ext uri="{BB962C8B-B14F-4D97-AF65-F5344CB8AC3E}">
        <p14:creationId xmlns:p14="http://schemas.microsoft.com/office/powerpoint/2010/main" val="254861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9FAF826-E93D-F9DE-0249-9AE3233173B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184E2F9-FBFE-9B57-C1C2-467F9B85C02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EF731B6-551A-B795-BB62-F09A2AD5F445}"/>
              </a:ext>
            </a:extLst>
          </p:cNvPr>
          <p:cNvSpPr>
            <a:spLocks noGrp="1"/>
          </p:cNvSpPr>
          <p:nvPr>
            <p:ph type="dt" sz="half" idx="10"/>
          </p:nvPr>
        </p:nvSpPr>
        <p:spPr/>
        <p:txBody>
          <a:bodyPr/>
          <a:lstStyle/>
          <a:p>
            <a:fld id="{DEFFBE3E-D412-47CE-B582-B0F5BF061EBA}" type="datetimeFigureOut">
              <a:rPr lang="fr-FR" smtClean="0"/>
              <a:t>20/02/2023</a:t>
            </a:fld>
            <a:endParaRPr lang="fr-FR"/>
          </a:p>
        </p:txBody>
      </p:sp>
      <p:sp>
        <p:nvSpPr>
          <p:cNvPr id="5" name="Espace réservé du pied de page 4">
            <a:extLst>
              <a:ext uri="{FF2B5EF4-FFF2-40B4-BE49-F238E27FC236}">
                <a16:creationId xmlns:a16="http://schemas.microsoft.com/office/drawing/2014/main" id="{1A10A82A-153F-DD47-DB44-00725881E91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A4D5FD9-CEFB-929E-6087-3953B1672E45}"/>
              </a:ext>
            </a:extLst>
          </p:cNvPr>
          <p:cNvSpPr>
            <a:spLocks noGrp="1"/>
          </p:cNvSpPr>
          <p:nvPr>
            <p:ph type="sldNum" sz="quarter" idx="12"/>
          </p:nvPr>
        </p:nvSpPr>
        <p:spPr/>
        <p:txBody>
          <a:bodyPr/>
          <a:lstStyle/>
          <a:p>
            <a:fld id="{D65F1550-6F43-49AB-9DF6-8C9ADD3AF344}" type="slidenum">
              <a:rPr lang="fr-FR" smtClean="0"/>
              <a:t>‹N°›</a:t>
            </a:fld>
            <a:endParaRPr lang="fr-FR"/>
          </a:p>
        </p:txBody>
      </p:sp>
    </p:spTree>
    <p:extLst>
      <p:ext uri="{BB962C8B-B14F-4D97-AF65-F5344CB8AC3E}">
        <p14:creationId xmlns:p14="http://schemas.microsoft.com/office/powerpoint/2010/main" val="1212055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02FB8F-AEAB-35CC-11D4-D2B0EB8AEAB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5DA83D8-B11F-E7EB-2ECA-4335C9840B1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86D06D8-B32F-EE18-E5B8-41E905FD163C}"/>
              </a:ext>
            </a:extLst>
          </p:cNvPr>
          <p:cNvSpPr>
            <a:spLocks noGrp="1"/>
          </p:cNvSpPr>
          <p:nvPr>
            <p:ph type="dt" sz="half" idx="10"/>
          </p:nvPr>
        </p:nvSpPr>
        <p:spPr/>
        <p:txBody>
          <a:bodyPr/>
          <a:lstStyle/>
          <a:p>
            <a:fld id="{DEFFBE3E-D412-47CE-B582-B0F5BF061EBA}" type="datetimeFigureOut">
              <a:rPr lang="fr-FR" smtClean="0"/>
              <a:t>20/02/2023</a:t>
            </a:fld>
            <a:endParaRPr lang="fr-FR"/>
          </a:p>
        </p:txBody>
      </p:sp>
      <p:sp>
        <p:nvSpPr>
          <p:cNvPr id="5" name="Espace réservé du pied de page 4">
            <a:extLst>
              <a:ext uri="{FF2B5EF4-FFF2-40B4-BE49-F238E27FC236}">
                <a16:creationId xmlns:a16="http://schemas.microsoft.com/office/drawing/2014/main" id="{DFB6BE76-72A5-32FE-215A-D0E40527FF4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3C20E68-3757-D801-5823-57C95993A4C2}"/>
              </a:ext>
            </a:extLst>
          </p:cNvPr>
          <p:cNvSpPr>
            <a:spLocks noGrp="1"/>
          </p:cNvSpPr>
          <p:nvPr>
            <p:ph type="sldNum" sz="quarter" idx="12"/>
          </p:nvPr>
        </p:nvSpPr>
        <p:spPr/>
        <p:txBody>
          <a:bodyPr/>
          <a:lstStyle/>
          <a:p>
            <a:fld id="{D65F1550-6F43-49AB-9DF6-8C9ADD3AF344}" type="slidenum">
              <a:rPr lang="fr-FR" smtClean="0"/>
              <a:t>‹N°›</a:t>
            </a:fld>
            <a:endParaRPr lang="fr-FR"/>
          </a:p>
        </p:txBody>
      </p:sp>
    </p:spTree>
    <p:extLst>
      <p:ext uri="{BB962C8B-B14F-4D97-AF65-F5344CB8AC3E}">
        <p14:creationId xmlns:p14="http://schemas.microsoft.com/office/powerpoint/2010/main" val="268674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B6F3E6-8856-9377-214A-A4897DA7A93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ECCC63D-1429-889F-B1E4-1E7A1959C3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199CB6D-7EDC-6380-7DE8-CEC64A1D9F1D}"/>
              </a:ext>
            </a:extLst>
          </p:cNvPr>
          <p:cNvSpPr>
            <a:spLocks noGrp="1"/>
          </p:cNvSpPr>
          <p:nvPr>
            <p:ph type="dt" sz="half" idx="10"/>
          </p:nvPr>
        </p:nvSpPr>
        <p:spPr/>
        <p:txBody>
          <a:bodyPr/>
          <a:lstStyle/>
          <a:p>
            <a:fld id="{DEFFBE3E-D412-47CE-B582-B0F5BF061EBA}" type="datetimeFigureOut">
              <a:rPr lang="fr-FR" smtClean="0"/>
              <a:t>20/02/2023</a:t>
            </a:fld>
            <a:endParaRPr lang="fr-FR"/>
          </a:p>
        </p:txBody>
      </p:sp>
      <p:sp>
        <p:nvSpPr>
          <p:cNvPr id="5" name="Espace réservé du pied de page 4">
            <a:extLst>
              <a:ext uri="{FF2B5EF4-FFF2-40B4-BE49-F238E27FC236}">
                <a16:creationId xmlns:a16="http://schemas.microsoft.com/office/drawing/2014/main" id="{713A3436-B261-76A6-8C96-4448AC42C85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0898BA2-990A-F065-9CDB-556082333F9D}"/>
              </a:ext>
            </a:extLst>
          </p:cNvPr>
          <p:cNvSpPr>
            <a:spLocks noGrp="1"/>
          </p:cNvSpPr>
          <p:nvPr>
            <p:ph type="sldNum" sz="quarter" idx="12"/>
          </p:nvPr>
        </p:nvSpPr>
        <p:spPr/>
        <p:txBody>
          <a:bodyPr/>
          <a:lstStyle/>
          <a:p>
            <a:fld id="{D65F1550-6F43-49AB-9DF6-8C9ADD3AF344}" type="slidenum">
              <a:rPr lang="fr-FR" smtClean="0"/>
              <a:t>‹N°›</a:t>
            </a:fld>
            <a:endParaRPr lang="fr-FR"/>
          </a:p>
        </p:txBody>
      </p:sp>
    </p:spTree>
    <p:extLst>
      <p:ext uri="{BB962C8B-B14F-4D97-AF65-F5344CB8AC3E}">
        <p14:creationId xmlns:p14="http://schemas.microsoft.com/office/powerpoint/2010/main" val="2883831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891FD5-1847-5355-723B-1AAD266DCBD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DB3772F-5B96-0715-005A-5C7499C64B6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27DB1AE-F0ED-B5B4-1349-5836838F8B30}"/>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FA41EF3-58BF-C7A6-F9FB-BF9710770CBB}"/>
              </a:ext>
            </a:extLst>
          </p:cNvPr>
          <p:cNvSpPr>
            <a:spLocks noGrp="1"/>
          </p:cNvSpPr>
          <p:nvPr>
            <p:ph type="dt" sz="half" idx="10"/>
          </p:nvPr>
        </p:nvSpPr>
        <p:spPr/>
        <p:txBody>
          <a:bodyPr/>
          <a:lstStyle/>
          <a:p>
            <a:fld id="{DEFFBE3E-D412-47CE-B582-B0F5BF061EBA}" type="datetimeFigureOut">
              <a:rPr lang="fr-FR" smtClean="0"/>
              <a:t>20/02/2023</a:t>
            </a:fld>
            <a:endParaRPr lang="fr-FR"/>
          </a:p>
        </p:txBody>
      </p:sp>
      <p:sp>
        <p:nvSpPr>
          <p:cNvPr id="6" name="Espace réservé du pied de page 5">
            <a:extLst>
              <a:ext uri="{FF2B5EF4-FFF2-40B4-BE49-F238E27FC236}">
                <a16:creationId xmlns:a16="http://schemas.microsoft.com/office/drawing/2014/main" id="{4DCDADF2-42CC-A089-C31D-69A8AFC5489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42454B2-9897-63C2-5755-20BD50E6F6E1}"/>
              </a:ext>
            </a:extLst>
          </p:cNvPr>
          <p:cNvSpPr>
            <a:spLocks noGrp="1"/>
          </p:cNvSpPr>
          <p:nvPr>
            <p:ph type="sldNum" sz="quarter" idx="12"/>
          </p:nvPr>
        </p:nvSpPr>
        <p:spPr/>
        <p:txBody>
          <a:bodyPr/>
          <a:lstStyle/>
          <a:p>
            <a:fld id="{D65F1550-6F43-49AB-9DF6-8C9ADD3AF344}" type="slidenum">
              <a:rPr lang="fr-FR" smtClean="0"/>
              <a:t>‹N°›</a:t>
            </a:fld>
            <a:endParaRPr lang="fr-FR"/>
          </a:p>
        </p:txBody>
      </p:sp>
    </p:spTree>
    <p:extLst>
      <p:ext uri="{BB962C8B-B14F-4D97-AF65-F5344CB8AC3E}">
        <p14:creationId xmlns:p14="http://schemas.microsoft.com/office/powerpoint/2010/main" val="375980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251A00-ED7D-A51A-200E-6628B11C1F0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05CA3DF-B8AC-3EAA-F772-3A5EF49859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1056E28-D37F-A448-F5DD-B55F38284FB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961D82C-0B49-43E7-D9D8-8BB5B63605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434B84D-52F0-1646-F7F5-EE27D79B1A5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2143CD2-6084-58D8-E4B5-B98EC4114303}"/>
              </a:ext>
            </a:extLst>
          </p:cNvPr>
          <p:cNvSpPr>
            <a:spLocks noGrp="1"/>
          </p:cNvSpPr>
          <p:nvPr>
            <p:ph type="dt" sz="half" idx="10"/>
          </p:nvPr>
        </p:nvSpPr>
        <p:spPr/>
        <p:txBody>
          <a:bodyPr/>
          <a:lstStyle/>
          <a:p>
            <a:fld id="{DEFFBE3E-D412-47CE-B582-B0F5BF061EBA}" type="datetimeFigureOut">
              <a:rPr lang="fr-FR" smtClean="0"/>
              <a:t>20/02/2023</a:t>
            </a:fld>
            <a:endParaRPr lang="fr-FR"/>
          </a:p>
        </p:txBody>
      </p:sp>
      <p:sp>
        <p:nvSpPr>
          <p:cNvPr id="8" name="Espace réservé du pied de page 7">
            <a:extLst>
              <a:ext uri="{FF2B5EF4-FFF2-40B4-BE49-F238E27FC236}">
                <a16:creationId xmlns:a16="http://schemas.microsoft.com/office/drawing/2014/main" id="{D2729FD6-9368-D604-5003-71ACF319F18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214EE79-3756-9508-F163-2B98E8EC1102}"/>
              </a:ext>
            </a:extLst>
          </p:cNvPr>
          <p:cNvSpPr>
            <a:spLocks noGrp="1"/>
          </p:cNvSpPr>
          <p:nvPr>
            <p:ph type="sldNum" sz="quarter" idx="12"/>
          </p:nvPr>
        </p:nvSpPr>
        <p:spPr/>
        <p:txBody>
          <a:bodyPr/>
          <a:lstStyle/>
          <a:p>
            <a:fld id="{D65F1550-6F43-49AB-9DF6-8C9ADD3AF344}" type="slidenum">
              <a:rPr lang="fr-FR" smtClean="0"/>
              <a:t>‹N°›</a:t>
            </a:fld>
            <a:endParaRPr lang="fr-FR"/>
          </a:p>
        </p:txBody>
      </p:sp>
    </p:spTree>
    <p:extLst>
      <p:ext uri="{BB962C8B-B14F-4D97-AF65-F5344CB8AC3E}">
        <p14:creationId xmlns:p14="http://schemas.microsoft.com/office/powerpoint/2010/main" val="4146944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EC7F3B-6390-79B4-E259-06E022BAC0E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C9CF66B-9DEB-E2F6-D248-147D5237CC8A}"/>
              </a:ext>
            </a:extLst>
          </p:cNvPr>
          <p:cNvSpPr>
            <a:spLocks noGrp="1"/>
          </p:cNvSpPr>
          <p:nvPr>
            <p:ph type="dt" sz="half" idx="10"/>
          </p:nvPr>
        </p:nvSpPr>
        <p:spPr/>
        <p:txBody>
          <a:bodyPr/>
          <a:lstStyle/>
          <a:p>
            <a:fld id="{DEFFBE3E-D412-47CE-B582-B0F5BF061EBA}" type="datetimeFigureOut">
              <a:rPr lang="fr-FR" smtClean="0"/>
              <a:t>20/02/2023</a:t>
            </a:fld>
            <a:endParaRPr lang="fr-FR"/>
          </a:p>
        </p:txBody>
      </p:sp>
      <p:sp>
        <p:nvSpPr>
          <p:cNvPr id="4" name="Espace réservé du pied de page 3">
            <a:extLst>
              <a:ext uri="{FF2B5EF4-FFF2-40B4-BE49-F238E27FC236}">
                <a16:creationId xmlns:a16="http://schemas.microsoft.com/office/drawing/2014/main" id="{BD5C5DB5-2E18-DFE0-6D9B-98D51A844A8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E83471D-E3F8-7A81-3564-CD683D8845B2}"/>
              </a:ext>
            </a:extLst>
          </p:cNvPr>
          <p:cNvSpPr>
            <a:spLocks noGrp="1"/>
          </p:cNvSpPr>
          <p:nvPr>
            <p:ph type="sldNum" sz="quarter" idx="12"/>
          </p:nvPr>
        </p:nvSpPr>
        <p:spPr/>
        <p:txBody>
          <a:bodyPr/>
          <a:lstStyle/>
          <a:p>
            <a:fld id="{D65F1550-6F43-49AB-9DF6-8C9ADD3AF344}" type="slidenum">
              <a:rPr lang="fr-FR" smtClean="0"/>
              <a:t>‹N°›</a:t>
            </a:fld>
            <a:endParaRPr lang="fr-FR"/>
          </a:p>
        </p:txBody>
      </p:sp>
    </p:spTree>
    <p:extLst>
      <p:ext uri="{BB962C8B-B14F-4D97-AF65-F5344CB8AC3E}">
        <p14:creationId xmlns:p14="http://schemas.microsoft.com/office/powerpoint/2010/main" val="3170465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027DE6B-A81C-9514-746F-5581B26A9B75}"/>
              </a:ext>
            </a:extLst>
          </p:cNvPr>
          <p:cNvSpPr>
            <a:spLocks noGrp="1"/>
          </p:cNvSpPr>
          <p:nvPr>
            <p:ph type="dt" sz="half" idx="10"/>
          </p:nvPr>
        </p:nvSpPr>
        <p:spPr/>
        <p:txBody>
          <a:bodyPr/>
          <a:lstStyle/>
          <a:p>
            <a:fld id="{DEFFBE3E-D412-47CE-B582-B0F5BF061EBA}" type="datetimeFigureOut">
              <a:rPr lang="fr-FR" smtClean="0"/>
              <a:t>20/02/2023</a:t>
            </a:fld>
            <a:endParaRPr lang="fr-FR"/>
          </a:p>
        </p:txBody>
      </p:sp>
      <p:sp>
        <p:nvSpPr>
          <p:cNvPr id="3" name="Espace réservé du pied de page 2">
            <a:extLst>
              <a:ext uri="{FF2B5EF4-FFF2-40B4-BE49-F238E27FC236}">
                <a16:creationId xmlns:a16="http://schemas.microsoft.com/office/drawing/2014/main" id="{EACBA343-E72D-6A02-7531-B7A8F17A04D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4794462-1CD6-9565-F113-8A4703D437EE}"/>
              </a:ext>
            </a:extLst>
          </p:cNvPr>
          <p:cNvSpPr>
            <a:spLocks noGrp="1"/>
          </p:cNvSpPr>
          <p:nvPr>
            <p:ph type="sldNum" sz="quarter" idx="12"/>
          </p:nvPr>
        </p:nvSpPr>
        <p:spPr/>
        <p:txBody>
          <a:bodyPr/>
          <a:lstStyle/>
          <a:p>
            <a:fld id="{D65F1550-6F43-49AB-9DF6-8C9ADD3AF344}" type="slidenum">
              <a:rPr lang="fr-FR" smtClean="0"/>
              <a:t>‹N°›</a:t>
            </a:fld>
            <a:endParaRPr lang="fr-FR"/>
          </a:p>
        </p:txBody>
      </p:sp>
    </p:spTree>
    <p:extLst>
      <p:ext uri="{BB962C8B-B14F-4D97-AF65-F5344CB8AC3E}">
        <p14:creationId xmlns:p14="http://schemas.microsoft.com/office/powerpoint/2010/main" val="3315583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F54053-89FD-4034-407C-682B79A4274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BA82DB8-60C8-1FB5-2A4E-AAD51BE85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2475C11-4189-94B8-3EE7-EE2CD40200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FF0BE2E-34C4-F109-2AFC-BF7E96475278}"/>
              </a:ext>
            </a:extLst>
          </p:cNvPr>
          <p:cNvSpPr>
            <a:spLocks noGrp="1"/>
          </p:cNvSpPr>
          <p:nvPr>
            <p:ph type="dt" sz="half" idx="10"/>
          </p:nvPr>
        </p:nvSpPr>
        <p:spPr/>
        <p:txBody>
          <a:bodyPr/>
          <a:lstStyle/>
          <a:p>
            <a:fld id="{DEFFBE3E-D412-47CE-B582-B0F5BF061EBA}" type="datetimeFigureOut">
              <a:rPr lang="fr-FR" smtClean="0"/>
              <a:t>20/02/2023</a:t>
            </a:fld>
            <a:endParaRPr lang="fr-FR"/>
          </a:p>
        </p:txBody>
      </p:sp>
      <p:sp>
        <p:nvSpPr>
          <p:cNvPr id="6" name="Espace réservé du pied de page 5">
            <a:extLst>
              <a:ext uri="{FF2B5EF4-FFF2-40B4-BE49-F238E27FC236}">
                <a16:creationId xmlns:a16="http://schemas.microsoft.com/office/drawing/2014/main" id="{EBD03D18-1051-07E2-2352-C4C6AF1E005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BD8565B-A24B-7B9E-378A-B76ACFA98BC3}"/>
              </a:ext>
            </a:extLst>
          </p:cNvPr>
          <p:cNvSpPr>
            <a:spLocks noGrp="1"/>
          </p:cNvSpPr>
          <p:nvPr>
            <p:ph type="sldNum" sz="quarter" idx="12"/>
          </p:nvPr>
        </p:nvSpPr>
        <p:spPr/>
        <p:txBody>
          <a:bodyPr/>
          <a:lstStyle/>
          <a:p>
            <a:fld id="{D65F1550-6F43-49AB-9DF6-8C9ADD3AF344}" type="slidenum">
              <a:rPr lang="fr-FR" smtClean="0"/>
              <a:t>‹N°›</a:t>
            </a:fld>
            <a:endParaRPr lang="fr-FR"/>
          </a:p>
        </p:txBody>
      </p:sp>
    </p:spTree>
    <p:extLst>
      <p:ext uri="{BB962C8B-B14F-4D97-AF65-F5344CB8AC3E}">
        <p14:creationId xmlns:p14="http://schemas.microsoft.com/office/powerpoint/2010/main" val="2323156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1BC3A2-A1C9-D795-9AA1-6BCD087472B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ECDAB711-D360-615A-5E98-D9D12162D1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445C93B-2F41-0BD9-CD36-DA649B78D5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B541172-F775-2D61-DD05-1B3D283D195A}"/>
              </a:ext>
            </a:extLst>
          </p:cNvPr>
          <p:cNvSpPr>
            <a:spLocks noGrp="1"/>
          </p:cNvSpPr>
          <p:nvPr>
            <p:ph type="dt" sz="half" idx="10"/>
          </p:nvPr>
        </p:nvSpPr>
        <p:spPr/>
        <p:txBody>
          <a:bodyPr/>
          <a:lstStyle/>
          <a:p>
            <a:fld id="{DEFFBE3E-D412-47CE-B582-B0F5BF061EBA}" type="datetimeFigureOut">
              <a:rPr lang="fr-FR" smtClean="0"/>
              <a:t>20/02/2023</a:t>
            </a:fld>
            <a:endParaRPr lang="fr-FR"/>
          </a:p>
        </p:txBody>
      </p:sp>
      <p:sp>
        <p:nvSpPr>
          <p:cNvPr id="6" name="Espace réservé du pied de page 5">
            <a:extLst>
              <a:ext uri="{FF2B5EF4-FFF2-40B4-BE49-F238E27FC236}">
                <a16:creationId xmlns:a16="http://schemas.microsoft.com/office/drawing/2014/main" id="{BEE806FD-08F5-9F93-166B-C6F7844CA89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571F625-45C9-3383-17DF-9BC6C5D65363}"/>
              </a:ext>
            </a:extLst>
          </p:cNvPr>
          <p:cNvSpPr>
            <a:spLocks noGrp="1"/>
          </p:cNvSpPr>
          <p:nvPr>
            <p:ph type="sldNum" sz="quarter" idx="12"/>
          </p:nvPr>
        </p:nvSpPr>
        <p:spPr/>
        <p:txBody>
          <a:bodyPr/>
          <a:lstStyle/>
          <a:p>
            <a:fld id="{D65F1550-6F43-49AB-9DF6-8C9ADD3AF344}" type="slidenum">
              <a:rPr lang="fr-FR" smtClean="0"/>
              <a:t>‹N°›</a:t>
            </a:fld>
            <a:endParaRPr lang="fr-FR"/>
          </a:p>
        </p:txBody>
      </p:sp>
    </p:spTree>
    <p:extLst>
      <p:ext uri="{BB962C8B-B14F-4D97-AF65-F5344CB8AC3E}">
        <p14:creationId xmlns:p14="http://schemas.microsoft.com/office/powerpoint/2010/main" val="1984291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EBBC57F-68F4-01BC-5465-C7B3751FC6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BC7C76A-8AFF-4EA2-0846-C00670F6A9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21E88D9-F672-3340-1C08-8E10D4D948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FFBE3E-D412-47CE-B582-B0F5BF061EBA}" type="datetimeFigureOut">
              <a:rPr lang="fr-FR" smtClean="0"/>
              <a:t>20/02/2023</a:t>
            </a:fld>
            <a:endParaRPr lang="fr-FR"/>
          </a:p>
        </p:txBody>
      </p:sp>
      <p:sp>
        <p:nvSpPr>
          <p:cNvPr id="5" name="Espace réservé du pied de page 4">
            <a:extLst>
              <a:ext uri="{FF2B5EF4-FFF2-40B4-BE49-F238E27FC236}">
                <a16:creationId xmlns:a16="http://schemas.microsoft.com/office/drawing/2014/main" id="{51DC346C-91C3-25EC-5EFB-DCC59B152B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6B85DCF-E2A0-0184-2E62-9DA7A05306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F1550-6F43-49AB-9DF6-8C9ADD3AF344}" type="slidenum">
              <a:rPr lang="fr-FR" smtClean="0"/>
              <a:t>‹N°›</a:t>
            </a:fld>
            <a:endParaRPr lang="fr-FR"/>
          </a:p>
        </p:txBody>
      </p:sp>
    </p:spTree>
    <p:extLst>
      <p:ext uri="{BB962C8B-B14F-4D97-AF65-F5344CB8AC3E}">
        <p14:creationId xmlns:p14="http://schemas.microsoft.com/office/powerpoint/2010/main" val="1850680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65921D-65E2-09EA-B67B-9E6B460C8D40}"/>
              </a:ext>
            </a:extLst>
          </p:cNvPr>
          <p:cNvSpPr>
            <a:spLocks noGrp="1"/>
          </p:cNvSpPr>
          <p:nvPr>
            <p:ph type="ctrTitle"/>
          </p:nvPr>
        </p:nvSpPr>
        <p:spPr/>
        <p:txBody>
          <a:bodyPr/>
          <a:lstStyle/>
          <a:p>
            <a:r>
              <a:rPr lang="fr-FR" dirty="0"/>
              <a:t>  </a:t>
            </a:r>
          </a:p>
        </p:txBody>
      </p:sp>
      <p:sp>
        <p:nvSpPr>
          <p:cNvPr id="3" name="Sous-titre 2">
            <a:extLst>
              <a:ext uri="{FF2B5EF4-FFF2-40B4-BE49-F238E27FC236}">
                <a16:creationId xmlns:a16="http://schemas.microsoft.com/office/drawing/2014/main" id="{D051A392-E21E-C44F-D785-FAD1DECD4D3F}"/>
              </a:ext>
            </a:extLst>
          </p:cNvPr>
          <p:cNvSpPr>
            <a:spLocks noGrp="1"/>
          </p:cNvSpPr>
          <p:nvPr>
            <p:ph type="subTitle" idx="1"/>
          </p:nvPr>
        </p:nvSpPr>
        <p:spPr/>
        <p:txBody>
          <a:bodyPr>
            <a:normAutofit fontScale="55000" lnSpcReduction="20000"/>
          </a:bodyPr>
          <a:lstStyle/>
          <a:p>
            <a:pPr algn="ctr"/>
            <a:r>
              <a:rPr lang="en-GB" sz="2200" b="1" dirty="0">
                <a:effectLst/>
                <a:latin typeface="Calibri" panose="020F0502020204030204" pitchFamily="34" charset="0"/>
                <a:ea typeface="Times New Roman" panose="02020603050405020304" pitchFamily="18" charset="0"/>
                <a:cs typeface="Times New Roman" panose="02020603050405020304" pitchFamily="18" charset="0"/>
              </a:rPr>
              <a:t>Project: </a:t>
            </a: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Interagency Community Outreach and Communications Fund on</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r>
              <a:rPr lang="en-US" sz="2200" b="1" dirty="0">
                <a:effectLst/>
                <a:latin typeface="Calibri" panose="020F0502020204030204" pitchFamily="34" charset="0"/>
                <a:ea typeface="Times New Roman" panose="02020603050405020304" pitchFamily="18" charset="0"/>
                <a:cs typeface="Times New Roman" panose="02020603050405020304" pitchFamily="18" charset="0"/>
              </a:rPr>
              <a:t>Protection from Sexual Exploitation and Abuse (PSEA)</a:t>
            </a:r>
            <a:endParaRPr lang="fr-FR" sz="22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fr-FR" dirty="0"/>
          </a:p>
          <a:p>
            <a:r>
              <a:rPr lang="fr-FR" sz="1400" dirty="0"/>
              <a:t>Projet : Fonds de communication et de sensibilisation communautaire interagences sur la</a:t>
            </a:r>
          </a:p>
          <a:p>
            <a:r>
              <a:rPr lang="fr-FR" sz="1400" dirty="0"/>
              <a:t>Protection contre l'exploitation et les abus sexuels (PSEA)</a:t>
            </a:r>
          </a:p>
          <a:p>
            <a:endParaRPr lang="fr-FR" sz="1400" dirty="0"/>
          </a:p>
          <a:p>
            <a:r>
              <a:rPr lang="fr-FR" sz="1400" b="1" dirty="0"/>
              <a:t>UN RÉSEAU MONDIAL D'ONG POUR UNE ACTION HUMANITAIRE FONDÉE SUR DES PRINCIPES ET EFFICACE</a:t>
            </a:r>
          </a:p>
        </p:txBody>
      </p:sp>
      <p:pic>
        <p:nvPicPr>
          <p:cNvPr id="5" name="Image 4">
            <a:extLst>
              <a:ext uri="{FF2B5EF4-FFF2-40B4-BE49-F238E27FC236}">
                <a16:creationId xmlns:a16="http://schemas.microsoft.com/office/drawing/2014/main" id="{66705D13-9840-9C2A-0208-9B8A81570F5A}"/>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7893" t="25938" r="59465" b="10522"/>
          <a:stretch>
            <a:fillRect/>
          </a:stretch>
        </p:blipFill>
        <p:spPr bwMode="auto">
          <a:xfrm>
            <a:off x="7232860" y="1030288"/>
            <a:ext cx="2482639" cy="2149647"/>
          </a:xfrm>
          <a:prstGeom prst="rect">
            <a:avLst/>
          </a:prstGeom>
          <a:noFill/>
          <a:ln>
            <a:noFill/>
          </a:ln>
        </p:spPr>
      </p:pic>
      <p:sp>
        <p:nvSpPr>
          <p:cNvPr id="6" name="Zone de texte 6">
            <a:extLst>
              <a:ext uri="{FF2B5EF4-FFF2-40B4-BE49-F238E27FC236}">
                <a16:creationId xmlns:a16="http://schemas.microsoft.com/office/drawing/2014/main" id="{F3C81C7D-480C-E27D-45D6-5A4431161844}"/>
              </a:ext>
            </a:extLst>
          </p:cNvPr>
          <p:cNvSpPr txBox="1"/>
          <p:nvPr/>
        </p:nvSpPr>
        <p:spPr>
          <a:xfrm>
            <a:off x="847887" y="1650118"/>
            <a:ext cx="4723180" cy="1325563"/>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fr-FR" sz="2400" dirty="0">
                <a:ln>
                  <a:noFill/>
                </a:ln>
                <a:solidFill>
                  <a:srgbClr val="000000"/>
                </a:solidFill>
                <a:effectLst>
                  <a:outerShdw blurRad="38100" dist="19050" dir="2700000" algn="tl">
                    <a:schemeClr val="dk1">
                      <a:alpha val="40000"/>
                    </a:schemeClr>
                  </a:outerShdw>
                </a:effectLst>
                <a:latin typeface="Bahnschrift Condensed" panose="020B0502040204020203" pitchFamily="34" charset="0"/>
                <a:ea typeface="Calibri" panose="020F0502020204030204" pitchFamily="34" charset="0"/>
                <a:cs typeface="Arial" panose="020B0604020202020204" pitchFamily="34" charset="0"/>
              </a:rPr>
              <a:t>Projet financé par le Fonds de communication et de sensibilisation communautaire interagences PSEA</a:t>
            </a:r>
            <a:endParaRPr lang="fr-FR" sz="24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4190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7F5973-8DCE-9849-DAE4-0DF5E13EE9CD}"/>
              </a:ext>
            </a:extLst>
          </p:cNvPr>
          <p:cNvSpPr>
            <a:spLocks noGrp="1"/>
          </p:cNvSpPr>
          <p:nvPr>
            <p:ph type="title"/>
          </p:nvPr>
        </p:nvSpPr>
        <p:spPr/>
        <p:txBody>
          <a:bodyPr/>
          <a:lstStyle/>
          <a:p>
            <a:r>
              <a:rPr lang="fr-FR" dirty="0"/>
              <a:t>,</a:t>
            </a:r>
          </a:p>
        </p:txBody>
      </p:sp>
      <p:sp>
        <p:nvSpPr>
          <p:cNvPr id="3" name="Espace réservé du contenu 2">
            <a:extLst>
              <a:ext uri="{FF2B5EF4-FFF2-40B4-BE49-F238E27FC236}">
                <a16:creationId xmlns:a16="http://schemas.microsoft.com/office/drawing/2014/main" id="{F56DDC52-BCFD-8814-CDF1-02330E09B33C}"/>
              </a:ext>
            </a:extLst>
          </p:cNvPr>
          <p:cNvSpPr>
            <a:spLocks noGrp="1"/>
          </p:cNvSpPr>
          <p:nvPr>
            <p:ph idx="1"/>
          </p:nvPr>
        </p:nvSpPr>
        <p:spPr/>
        <p:txBody>
          <a:bodyPr>
            <a:normAutofit fontScale="92500" lnSpcReduction="20000"/>
          </a:bodyPr>
          <a:lstStyle/>
          <a:p>
            <a:pPr marL="514350" indent="-514350">
              <a:buAutoNum type="arabicPeriod"/>
            </a:pPr>
            <a:r>
              <a:rPr lang="fr-FR" b="1" u="sng" dirty="0">
                <a:solidFill>
                  <a:srgbClr val="002060"/>
                </a:solidFill>
              </a:rPr>
              <a:t>Présentation du projet</a:t>
            </a:r>
          </a:p>
          <a:p>
            <a:r>
              <a:rPr lang="fr-FR" b="1" u="sng" dirty="0">
                <a:solidFill>
                  <a:srgbClr val="000000"/>
                </a:solidFill>
                <a:latin typeface="Arial Narrow" panose="020B0606020202030204" pitchFamily="34" charset="0"/>
                <a:cs typeface="Times New Roman" panose="02020603050405020304" pitchFamily="18" charset="0"/>
              </a:rPr>
              <a:t>Titre du Projet: </a:t>
            </a:r>
            <a:r>
              <a:rPr lang="fr-FR" sz="2800" b="1" dirty="0">
                <a:solidFill>
                  <a:schemeClr val="accent1">
                    <a:lumMod val="75000"/>
                  </a:schemeClr>
                </a:solidFill>
              </a:rPr>
              <a:t>Fonds de communication et de sensibilisation communautaire interagences sur la Protection contre l'exploitation et les abus sexuels (PSEA)</a:t>
            </a:r>
            <a:endParaRPr lang="fr-FR" b="1" u="sng" dirty="0">
              <a:solidFill>
                <a:srgbClr val="000000"/>
              </a:solidFill>
              <a:latin typeface="Arial Narrow" panose="020B0606020202030204" pitchFamily="34" charset="0"/>
              <a:cs typeface="Times New Roman" panose="02020603050405020304" pitchFamily="18" charset="0"/>
            </a:endParaRPr>
          </a:p>
          <a:p>
            <a:r>
              <a:rPr lang="fr-FR" sz="2800" b="1" u="sng" dirty="0">
                <a:solidFill>
                  <a:srgbClr val="000000"/>
                </a:solidFill>
                <a:latin typeface="Arial Narrow" panose="020B0606020202030204" pitchFamily="34" charset="0"/>
                <a:cs typeface="Times New Roman" panose="02020603050405020304" pitchFamily="18" charset="0"/>
              </a:rPr>
              <a:t>Secteur</a:t>
            </a:r>
            <a:r>
              <a:rPr lang="fr-FR" sz="2800" u="sng" dirty="0">
                <a:solidFill>
                  <a:srgbClr val="000000"/>
                </a:solidFill>
                <a:latin typeface="Arial Narrow" panose="020B0606020202030204" pitchFamily="34" charset="0"/>
                <a:cs typeface="Times New Roman" panose="02020603050405020304" pitchFamily="18" charset="0"/>
              </a:rPr>
              <a:t> </a:t>
            </a:r>
            <a:r>
              <a:rPr lang="fr-FR" sz="2800" dirty="0">
                <a:solidFill>
                  <a:srgbClr val="000000"/>
                </a:solidFill>
                <a:latin typeface="Arial Narrow" panose="020B0606020202030204" pitchFamily="34" charset="0"/>
                <a:cs typeface="Times New Roman" panose="02020603050405020304" pitchFamily="18" charset="0"/>
              </a:rPr>
              <a:t>: </a:t>
            </a:r>
            <a:r>
              <a:rPr lang="fr-FR" b="1" dirty="0">
                <a:solidFill>
                  <a:schemeClr val="accent1">
                    <a:lumMod val="75000"/>
                  </a:schemeClr>
                </a:solidFill>
              </a:rPr>
              <a:t>Protection/ PSEA</a:t>
            </a:r>
          </a:p>
          <a:p>
            <a:r>
              <a:rPr lang="fr-FR" b="1" u="sng" dirty="0">
                <a:solidFill>
                  <a:srgbClr val="000000"/>
                </a:solidFill>
                <a:latin typeface="Arial Narrow" panose="020B0606020202030204" pitchFamily="34" charset="0"/>
                <a:cs typeface="Times New Roman" panose="02020603050405020304" pitchFamily="18" charset="0"/>
              </a:rPr>
              <a:t>Objectifs:</a:t>
            </a:r>
          </a:p>
          <a:p>
            <a:pPr marL="0" indent="0">
              <a:buNone/>
            </a:pPr>
            <a:r>
              <a:rPr lang="fr-FR" b="1" u="sng" dirty="0">
                <a:solidFill>
                  <a:srgbClr val="000000"/>
                </a:solidFill>
                <a:latin typeface="Arial Narrow" panose="020B0606020202030204" pitchFamily="34" charset="0"/>
                <a:cs typeface="Times New Roman" panose="02020603050405020304" pitchFamily="18" charset="0"/>
              </a:rPr>
              <a:t>- Objectif principal</a:t>
            </a:r>
          </a:p>
          <a:p>
            <a:r>
              <a:rPr lang="fr-FR" b="1" dirty="0">
                <a:solidFill>
                  <a:schemeClr val="accent1">
                    <a:lumMod val="75000"/>
                  </a:schemeClr>
                </a:solidFill>
              </a:rPr>
              <a:t>Renforcer des mécanismes et interventions de soutien aux populations, la prévention et réponse à l’exploitation et les abus sexuels (EAS) dans l’action humanitaire au travers la vulgarisation des supports de sensibilisation et de communication sur la protection contre l’exploitation et les abus sexuels (PEAS)</a:t>
            </a:r>
          </a:p>
          <a:p>
            <a:endParaRPr lang="fr-FR" b="1" u="sng" dirty="0">
              <a:solidFill>
                <a:srgbClr val="000000"/>
              </a:solidFill>
              <a:latin typeface="Arial Narrow" panose="020B0606020202030204" pitchFamily="34" charset="0"/>
              <a:cs typeface="Times New Roman" panose="02020603050405020304" pitchFamily="18" charset="0"/>
            </a:endParaRPr>
          </a:p>
          <a:p>
            <a:pPr marL="0" indent="0">
              <a:buNone/>
            </a:pPr>
            <a:endParaRPr lang="fr-FR" dirty="0"/>
          </a:p>
        </p:txBody>
      </p:sp>
      <p:pic>
        <p:nvPicPr>
          <p:cNvPr id="5" name="Image 4">
            <a:extLst>
              <a:ext uri="{FF2B5EF4-FFF2-40B4-BE49-F238E27FC236}">
                <a16:creationId xmlns:a16="http://schemas.microsoft.com/office/drawing/2014/main" id="{0C33A490-9445-6745-24D0-DAB91F8BCD5A}"/>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7893" t="25938" r="59465" b="10522"/>
          <a:stretch>
            <a:fillRect/>
          </a:stretch>
        </p:blipFill>
        <p:spPr bwMode="auto">
          <a:xfrm>
            <a:off x="9096833" y="485054"/>
            <a:ext cx="1392392" cy="1205634"/>
          </a:xfrm>
          <a:prstGeom prst="rect">
            <a:avLst/>
          </a:prstGeom>
          <a:noFill/>
          <a:ln>
            <a:noFill/>
          </a:ln>
        </p:spPr>
      </p:pic>
      <p:sp>
        <p:nvSpPr>
          <p:cNvPr id="6" name="Zone de texte 6">
            <a:extLst>
              <a:ext uri="{FF2B5EF4-FFF2-40B4-BE49-F238E27FC236}">
                <a16:creationId xmlns:a16="http://schemas.microsoft.com/office/drawing/2014/main" id="{6EE93869-894E-71D8-EFD3-04012BB22D63}"/>
              </a:ext>
            </a:extLst>
          </p:cNvPr>
          <p:cNvSpPr txBox="1"/>
          <p:nvPr/>
        </p:nvSpPr>
        <p:spPr>
          <a:xfrm>
            <a:off x="847887" y="490187"/>
            <a:ext cx="3751821" cy="1325563"/>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fr-FR" sz="2000" dirty="0">
                <a:ln>
                  <a:noFill/>
                </a:ln>
                <a:solidFill>
                  <a:srgbClr val="000000"/>
                </a:solidFill>
                <a:effectLst>
                  <a:outerShdw blurRad="38100" dist="19050" dir="2700000" algn="tl">
                    <a:schemeClr val="dk1">
                      <a:alpha val="40000"/>
                    </a:schemeClr>
                  </a:outerShdw>
                </a:effectLst>
                <a:latin typeface="Bahnschrift Condensed" panose="020B0502040204020203" pitchFamily="34" charset="0"/>
                <a:ea typeface="Calibri" panose="020F0502020204030204" pitchFamily="34" charset="0"/>
                <a:cs typeface="Arial" panose="020B0604020202020204" pitchFamily="34" charset="0"/>
              </a:rPr>
              <a:t>Projet financé par le Fonds de communication et de sensibilisation communautaire interagences PSEA</a:t>
            </a:r>
            <a:endParaRPr lang="fr-FR" sz="20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947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5D4681-7DCE-F096-6F1C-D8186074C715}"/>
              </a:ext>
            </a:extLst>
          </p:cNvPr>
          <p:cNvSpPr>
            <a:spLocks noGrp="1"/>
          </p:cNvSpPr>
          <p:nvPr>
            <p:ph type="title"/>
          </p:nvPr>
        </p:nvSpPr>
        <p:spPr/>
        <p:txBody>
          <a:bodyPr/>
          <a:lstStyle/>
          <a:p>
            <a:r>
              <a:rPr lang="fr-FR" dirty="0"/>
              <a:t>,</a:t>
            </a:r>
          </a:p>
        </p:txBody>
      </p:sp>
      <p:sp>
        <p:nvSpPr>
          <p:cNvPr id="3" name="Espace réservé du contenu 2">
            <a:extLst>
              <a:ext uri="{FF2B5EF4-FFF2-40B4-BE49-F238E27FC236}">
                <a16:creationId xmlns:a16="http://schemas.microsoft.com/office/drawing/2014/main" id="{9EE32046-CC7A-5ADD-B547-3AB8BA25A01E}"/>
              </a:ext>
            </a:extLst>
          </p:cNvPr>
          <p:cNvSpPr>
            <a:spLocks noGrp="1"/>
          </p:cNvSpPr>
          <p:nvPr>
            <p:ph idx="1"/>
          </p:nvPr>
        </p:nvSpPr>
        <p:spPr/>
        <p:txBody>
          <a:bodyPr>
            <a:normAutofit lnSpcReduction="10000"/>
          </a:bodyPr>
          <a:lstStyle/>
          <a:p>
            <a:pPr marL="285750" indent="-285750" algn="just">
              <a:lnSpc>
                <a:spcPct val="107000"/>
              </a:lnSpc>
              <a:spcAft>
                <a:spcPts val="800"/>
              </a:spcAft>
              <a:buFont typeface="+mj-lt"/>
              <a:buAutoNum type="arabicPeriod"/>
            </a:pPr>
            <a:r>
              <a:rPr lang="fr-FR" sz="2600" b="1" u="sng" dirty="0">
                <a:solidFill>
                  <a:srgbClr val="000000"/>
                </a:solidFill>
                <a:latin typeface="Arial Narrow" panose="020B0606020202030204" pitchFamily="34" charset="0"/>
                <a:cs typeface="Times New Roman" panose="02020603050405020304" pitchFamily="18" charset="0"/>
              </a:rPr>
              <a:t>Objectifs spécifiques</a:t>
            </a:r>
          </a:p>
          <a:p>
            <a:pPr marL="742950" lvl="1" indent="-285750" algn="just">
              <a:lnSpc>
                <a:spcPct val="107000"/>
              </a:lnSpc>
              <a:buFont typeface="Calibri" panose="020F0502020204030204" pitchFamily="34" charset="0"/>
              <a:buChar char="-"/>
            </a:pPr>
            <a:r>
              <a:rPr lang="fr-FR" sz="2600" b="1" dirty="0">
                <a:solidFill>
                  <a:schemeClr val="accent1">
                    <a:lumMod val="75000"/>
                  </a:schemeClr>
                </a:solidFill>
              </a:rPr>
              <a:t>Développer et produire les outils de communication appropriées, adaptées au contexte et à la culture locale ;</a:t>
            </a:r>
          </a:p>
          <a:p>
            <a:pPr marL="742950" lvl="1" indent="-285750" algn="just">
              <a:lnSpc>
                <a:spcPct val="107000"/>
              </a:lnSpc>
              <a:buFont typeface="Calibri" panose="020F0502020204030204" pitchFamily="34" charset="0"/>
              <a:buChar char="-"/>
            </a:pPr>
            <a:r>
              <a:rPr lang="fr-FR" sz="2600" b="1" dirty="0">
                <a:solidFill>
                  <a:schemeClr val="accent1">
                    <a:lumMod val="75000"/>
                  </a:schemeClr>
                </a:solidFill>
              </a:rPr>
              <a:t>Former les membres des CBCM et/ Points focaux PSEA parmi les bénéficiaires de l’assistance (PDI, Retournés, Pop Hôte) sur leurs droits, le comportement attendu des humanitaires en matière de PSEA et sur la manière de signaler des abus et demander de l’aide</a:t>
            </a:r>
          </a:p>
          <a:p>
            <a:pPr marL="742950" lvl="1" indent="-285750" algn="just">
              <a:lnSpc>
                <a:spcPct val="107000"/>
              </a:lnSpc>
              <a:spcAft>
                <a:spcPts val="800"/>
              </a:spcAft>
              <a:buFont typeface="Calibri" panose="020F0502020204030204" pitchFamily="34" charset="0"/>
              <a:buChar char="-"/>
            </a:pPr>
            <a:r>
              <a:rPr lang="fr-FR" sz="2600" b="1" dirty="0">
                <a:solidFill>
                  <a:schemeClr val="accent1">
                    <a:lumMod val="75000"/>
                  </a:schemeClr>
                </a:solidFill>
              </a:rPr>
              <a:t>Vulgariser les messages clés sur la PSEA à l’intention de membres de la communauté sur base des outils de communication appropriées, adaptées au contexte et à la culture locale : </a:t>
            </a:r>
          </a:p>
          <a:p>
            <a:endParaRPr lang="fr-FR" dirty="0"/>
          </a:p>
        </p:txBody>
      </p:sp>
      <p:pic>
        <p:nvPicPr>
          <p:cNvPr id="5" name="Image 4">
            <a:extLst>
              <a:ext uri="{FF2B5EF4-FFF2-40B4-BE49-F238E27FC236}">
                <a16:creationId xmlns:a16="http://schemas.microsoft.com/office/drawing/2014/main" id="{68831F0B-911E-FAC9-8C5D-5B0B344D66DB}"/>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7893" t="25938" r="59465" b="10522"/>
          <a:stretch>
            <a:fillRect/>
          </a:stretch>
        </p:blipFill>
        <p:spPr bwMode="auto">
          <a:xfrm>
            <a:off x="9096833" y="485054"/>
            <a:ext cx="1392392" cy="1205634"/>
          </a:xfrm>
          <a:prstGeom prst="rect">
            <a:avLst/>
          </a:prstGeom>
          <a:noFill/>
          <a:ln>
            <a:noFill/>
          </a:ln>
        </p:spPr>
      </p:pic>
      <p:sp>
        <p:nvSpPr>
          <p:cNvPr id="6" name="Zone de texte 6">
            <a:extLst>
              <a:ext uri="{FF2B5EF4-FFF2-40B4-BE49-F238E27FC236}">
                <a16:creationId xmlns:a16="http://schemas.microsoft.com/office/drawing/2014/main" id="{04ACDAF2-B66B-BF82-EE35-43232A62E306}"/>
              </a:ext>
            </a:extLst>
          </p:cNvPr>
          <p:cNvSpPr txBox="1"/>
          <p:nvPr/>
        </p:nvSpPr>
        <p:spPr>
          <a:xfrm>
            <a:off x="847887" y="490187"/>
            <a:ext cx="3751821" cy="1325563"/>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fr-FR" sz="2000" dirty="0">
                <a:ln>
                  <a:noFill/>
                </a:ln>
                <a:solidFill>
                  <a:srgbClr val="000000"/>
                </a:solidFill>
                <a:effectLst>
                  <a:outerShdw blurRad="38100" dist="19050" dir="2700000" algn="tl">
                    <a:schemeClr val="dk1">
                      <a:alpha val="40000"/>
                    </a:schemeClr>
                  </a:outerShdw>
                </a:effectLst>
                <a:latin typeface="Bahnschrift Condensed" panose="020B0502040204020203" pitchFamily="34" charset="0"/>
                <a:ea typeface="Calibri" panose="020F0502020204030204" pitchFamily="34" charset="0"/>
                <a:cs typeface="Arial" panose="020B0604020202020204" pitchFamily="34" charset="0"/>
              </a:rPr>
              <a:t>Projet financé par le Fonds de communication et de sensibilisation communautaire interagences PSEA</a:t>
            </a:r>
            <a:endParaRPr lang="fr-FR" sz="20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0425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1418D5-6D87-752C-D7B4-6EF3D17F73D8}"/>
              </a:ext>
            </a:extLst>
          </p:cNvPr>
          <p:cNvSpPr>
            <a:spLocks noGrp="1"/>
          </p:cNvSpPr>
          <p:nvPr>
            <p:ph type="title"/>
          </p:nvPr>
        </p:nvSpPr>
        <p:spPr/>
        <p:txBody>
          <a:bodyPr/>
          <a:lstStyle/>
          <a:p>
            <a:r>
              <a:rPr lang="fr-FR" dirty="0"/>
              <a:t>,</a:t>
            </a:r>
          </a:p>
        </p:txBody>
      </p:sp>
      <p:sp>
        <p:nvSpPr>
          <p:cNvPr id="3" name="Espace réservé du contenu 2">
            <a:extLst>
              <a:ext uri="{FF2B5EF4-FFF2-40B4-BE49-F238E27FC236}">
                <a16:creationId xmlns:a16="http://schemas.microsoft.com/office/drawing/2014/main" id="{EF74C683-8311-F6C9-5AAD-859473A71431}"/>
              </a:ext>
            </a:extLst>
          </p:cNvPr>
          <p:cNvSpPr>
            <a:spLocks noGrp="1"/>
          </p:cNvSpPr>
          <p:nvPr>
            <p:ph idx="1"/>
          </p:nvPr>
        </p:nvSpPr>
        <p:spPr/>
        <p:txBody>
          <a:bodyPr>
            <a:normAutofit/>
          </a:bodyPr>
          <a:lstStyle/>
          <a:p>
            <a:pPr lvl="0" algn="just">
              <a:lnSpc>
                <a:spcPct val="107000"/>
              </a:lnSpc>
              <a:spcAft>
                <a:spcPts val="800"/>
              </a:spcAft>
            </a:pPr>
            <a:r>
              <a:rPr lang="fr-FR" sz="2600" b="1" u="sng" dirty="0">
                <a:solidFill>
                  <a:srgbClr val="000000"/>
                </a:solidFill>
                <a:latin typeface="Arial Narrow" panose="020B0606020202030204" pitchFamily="34" charset="0"/>
                <a:cs typeface="Times New Roman" panose="02020603050405020304" pitchFamily="18" charset="0"/>
              </a:rPr>
              <a:t>Résultats attendus</a:t>
            </a:r>
          </a:p>
          <a:p>
            <a:pPr marL="742950" lvl="1" indent="-285750" algn="just">
              <a:lnSpc>
                <a:spcPct val="107000"/>
              </a:lnSpc>
              <a:spcAft>
                <a:spcPts val="800"/>
              </a:spcAft>
              <a:buFont typeface="Calibri" panose="020F0502020204030204" pitchFamily="34" charset="0"/>
              <a:buChar char="-"/>
            </a:pPr>
            <a:r>
              <a:rPr lang="fr-FR" sz="2600" b="1" dirty="0">
                <a:solidFill>
                  <a:schemeClr val="accent1">
                    <a:lumMod val="75000"/>
                  </a:schemeClr>
                </a:solidFill>
              </a:rPr>
              <a:t>Les communautés assistées sont informées sur les concepts de base relatifs à la PSEA, les mécanismes de signalement d’EAS, les circuits de référencement et soient capable de demander l’aide en toute sécurité vers les structures de prise en charge à Bunia et </a:t>
            </a:r>
            <a:r>
              <a:rPr lang="fr-FR" sz="2600" b="1" dirty="0" err="1">
                <a:solidFill>
                  <a:schemeClr val="accent1">
                    <a:lumMod val="75000"/>
                  </a:schemeClr>
                </a:solidFill>
              </a:rPr>
              <a:t>Komanda</a:t>
            </a:r>
            <a:r>
              <a:rPr lang="fr-FR" sz="2600" b="1" dirty="0">
                <a:solidFill>
                  <a:schemeClr val="accent1">
                    <a:lumMod val="75000"/>
                  </a:schemeClr>
                </a:solidFill>
              </a:rPr>
              <a:t>..</a:t>
            </a:r>
          </a:p>
          <a:p>
            <a:r>
              <a:rPr lang="fr-FR" sz="2800" b="1" u="sng" dirty="0">
                <a:solidFill>
                  <a:srgbClr val="000000"/>
                </a:solidFill>
                <a:latin typeface="Arial Narrow" panose="020B0606020202030204" pitchFamily="34" charset="0"/>
                <a:cs typeface="Times New Roman" panose="02020603050405020304" pitchFamily="18" charset="0"/>
              </a:rPr>
              <a:t>Zone d’Interventions</a:t>
            </a:r>
          </a:p>
          <a:p>
            <a:pPr marL="0" indent="0">
              <a:buNone/>
            </a:pPr>
            <a:r>
              <a:rPr lang="fr-FR" sz="2600" b="1" dirty="0">
                <a:solidFill>
                  <a:schemeClr val="accent1">
                    <a:lumMod val="75000"/>
                  </a:schemeClr>
                </a:solidFill>
              </a:rPr>
              <a:t>RDC, Province de l’Ituri, Territoire de </a:t>
            </a:r>
            <a:r>
              <a:rPr lang="fr-FR" sz="2600" b="1" dirty="0" err="1">
                <a:solidFill>
                  <a:schemeClr val="accent1">
                    <a:lumMod val="75000"/>
                  </a:schemeClr>
                </a:solidFill>
              </a:rPr>
              <a:t>Irumu</a:t>
            </a:r>
            <a:r>
              <a:rPr lang="fr-FR" sz="2600" b="1" dirty="0">
                <a:solidFill>
                  <a:schemeClr val="accent1">
                    <a:lumMod val="75000"/>
                  </a:schemeClr>
                </a:solidFill>
              </a:rPr>
              <a:t> (Bunia, </a:t>
            </a:r>
            <a:r>
              <a:rPr lang="fr-FR" sz="2600" b="1" dirty="0" err="1">
                <a:solidFill>
                  <a:schemeClr val="accent1">
                    <a:lumMod val="75000"/>
                  </a:schemeClr>
                </a:solidFill>
              </a:rPr>
              <a:t>Marabo</a:t>
            </a:r>
            <a:r>
              <a:rPr lang="fr-FR" sz="2600" b="1" dirty="0">
                <a:solidFill>
                  <a:schemeClr val="accent1">
                    <a:lumMod val="75000"/>
                  </a:schemeClr>
                </a:solidFill>
              </a:rPr>
              <a:t>, </a:t>
            </a:r>
            <a:r>
              <a:rPr lang="fr-FR" sz="2600" b="1" dirty="0" err="1">
                <a:solidFill>
                  <a:schemeClr val="accent1">
                    <a:lumMod val="75000"/>
                  </a:schemeClr>
                </a:solidFill>
              </a:rPr>
              <a:t>Komanda</a:t>
            </a:r>
            <a:r>
              <a:rPr lang="fr-FR" sz="2600" b="1" dirty="0">
                <a:solidFill>
                  <a:schemeClr val="accent1">
                    <a:lumMod val="75000"/>
                  </a:schemeClr>
                </a:solidFill>
              </a:rPr>
              <a:t>) et </a:t>
            </a:r>
            <a:r>
              <a:rPr lang="fr-FR" sz="2600" b="1" dirty="0" err="1">
                <a:solidFill>
                  <a:schemeClr val="accent1">
                    <a:lumMod val="75000"/>
                  </a:schemeClr>
                </a:solidFill>
              </a:rPr>
              <a:t>Mambasa</a:t>
            </a:r>
            <a:r>
              <a:rPr lang="fr-FR" sz="2600" b="1" dirty="0">
                <a:solidFill>
                  <a:schemeClr val="accent1">
                    <a:lumMod val="75000"/>
                  </a:schemeClr>
                </a:solidFill>
              </a:rPr>
              <a:t> (</a:t>
            </a:r>
            <a:r>
              <a:rPr lang="fr-FR" sz="2600" b="1" dirty="0" err="1">
                <a:solidFill>
                  <a:schemeClr val="accent1">
                    <a:lumMod val="75000"/>
                  </a:schemeClr>
                </a:solidFill>
              </a:rPr>
              <a:t>Mambasa</a:t>
            </a:r>
            <a:r>
              <a:rPr lang="fr-FR" sz="2600" b="1" dirty="0">
                <a:solidFill>
                  <a:schemeClr val="accent1">
                    <a:lumMod val="75000"/>
                  </a:schemeClr>
                </a:solidFill>
              </a:rPr>
              <a:t> Centre). </a:t>
            </a:r>
          </a:p>
          <a:p>
            <a:endParaRPr lang="fr-FR" dirty="0"/>
          </a:p>
        </p:txBody>
      </p:sp>
      <p:pic>
        <p:nvPicPr>
          <p:cNvPr id="7" name="Image 6">
            <a:extLst>
              <a:ext uri="{FF2B5EF4-FFF2-40B4-BE49-F238E27FC236}">
                <a16:creationId xmlns:a16="http://schemas.microsoft.com/office/drawing/2014/main" id="{D8721CB5-BFE6-C7E8-2D0C-F402CF004FA2}"/>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7893" t="25938" r="59465" b="10522"/>
          <a:stretch>
            <a:fillRect/>
          </a:stretch>
        </p:blipFill>
        <p:spPr bwMode="auto">
          <a:xfrm>
            <a:off x="9096833" y="485054"/>
            <a:ext cx="1392392" cy="1205634"/>
          </a:xfrm>
          <a:prstGeom prst="rect">
            <a:avLst/>
          </a:prstGeom>
          <a:noFill/>
          <a:ln>
            <a:noFill/>
          </a:ln>
        </p:spPr>
      </p:pic>
      <p:sp>
        <p:nvSpPr>
          <p:cNvPr id="4" name="Zone de texte 6">
            <a:extLst>
              <a:ext uri="{FF2B5EF4-FFF2-40B4-BE49-F238E27FC236}">
                <a16:creationId xmlns:a16="http://schemas.microsoft.com/office/drawing/2014/main" id="{81CE63E5-DE7C-1798-7150-7A207D59ECA7}"/>
              </a:ext>
            </a:extLst>
          </p:cNvPr>
          <p:cNvSpPr txBox="1"/>
          <p:nvPr/>
        </p:nvSpPr>
        <p:spPr>
          <a:xfrm>
            <a:off x="847887" y="490187"/>
            <a:ext cx="3751821" cy="1325563"/>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fr-FR" sz="2000" dirty="0">
                <a:ln>
                  <a:noFill/>
                </a:ln>
                <a:solidFill>
                  <a:srgbClr val="000000"/>
                </a:solidFill>
                <a:effectLst>
                  <a:outerShdw blurRad="38100" dist="19050" dir="2700000" algn="tl">
                    <a:schemeClr val="dk1">
                      <a:alpha val="40000"/>
                    </a:schemeClr>
                  </a:outerShdw>
                </a:effectLst>
                <a:latin typeface="Bahnschrift Condensed" panose="020B0502040204020203" pitchFamily="34" charset="0"/>
                <a:ea typeface="Calibri" panose="020F0502020204030204" pitchFamily="34" charset="0"/>
                <a:cs typeface="Arial" panose="020B0604020202020204" pitchFamily="34" charset="0"/>
              </a:rPr>
              <a:t>Projet financé par le Fonds de communication et de sensibilisation communautaire interagences PSEA</a:t>
            </a:r>
            <a:endParaRPr lang="fr-FR" sz="20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4214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AE5A7D-7239-81E4-C404-B9F8E6F198F5}"/>
              </a:ext>
            </a:extLst>
          </p:cNvPr>
          <p:cNvSpPr>
            <a:spLocks noGrp="1"/>
          </p:cNvSpPr>
          <p:nvPr>
            <p:ph type="title"/>
          </p:nvPr>
        </p:nvSpPr>
        <p:spPr/>
        <p:txBody>
          <a:bodyPr/>
          <a:lstStyle/>
          <a:p>
            <a:r>
              <a:rPr lang="fr-FR" dirty="0"/>
              <a:t>,</a:t>
            </a:r>
          </a:p>
        </p:txBody>
      </p:sp>
      <p:sp>
        <p:nvSpPr>
          <p:cNvPr id="3" name="Espace réservé du contenu 2">
            <a:extLst>
              <a:ext uri="{FF2B5EF4-FFF2-40B4-BE49-F238E27FC236}">
                <a16:creationId xmlns:a16="http://schemas.microsoft.com/office/drawing/2014/main" id="{8371C5FD-BB1B-6FB3-5F92-D38AE982D3B2}"/>
              </a:ext>
            </a:extLst>
          </p:cNvPr>
          <p:cNvSpPr>
            <a:spLocks noGrp="1"/>
          </p:cNvSpPr>
          <p:nvPr>
            <p:ph idx="1"/>
          </p:nvPr>
        </p:nvSpPr>
        <p:spPr>
          <a:xfrm>
            <a:off x="838200" y="1852002"/>
            <a:ext cx="10515600" cy="4351338"/>
          </a:xfrm>
        </p:spPr>
        <p:txBody>
          <a:bodyPr>
            <a:normAutofit/>
          </a:bodyPr>
          <a:lstStyle/>
          <a:p>
            <a:pPr algn="just"/>
            <a:r>
              <a:rPr lang="fr-FR" sz="2800" b="1" u="sng" dirty="0">
                <a:solidFill>
                  <a:srgbClr val="000000"/>
                </a:solidFill>
                <a:latin typeface="Arial Narrow" panose="020B0606020202030204" pitchFamily="34" charset="0"/>
                <a:cs typeface="Times New Roman" panose="02020603050405020304" pitchFamily="18" charset="0"/>
              </a:rPr>
              <a:t>Cibles</a:t>
            </a:r>
            <a:r>
              <a:rPr lang="fr-FR" sz="2800" dirty="0">
                <a:solidFill>
                  <a:srgbClr val="000000"/>
                </a:solidFill>
                <a:latin typeface="Arial Narrow" panose="020B0606020202030204" pitchFamily="34" charset="0"/>
                <a:cs typeface="Times New Roman" panose="02020603050405020304" pitchFamily="18" charset="0"/>
              </a:rPr>
              <a:t>:</a:t>
            </a:r>
          </a:p>
          <a:p>
            <a:pPr algn="just"/>
            <a:endParaRPr lang="fr-FR" dirty="0">
              <a:solidFill>
                <a:srgbClr val="000000"/>
              </a:solidFill>
              <a:latin typeface="Arial Narrow" panose="020B0606020202030204" pitchFamily="34" charset="0"/>
              <a:cs typeface="Times New Roman" panose="02020603050405020304" pitchFamily="18" charset="0"/>
            </a:endParaRPr>
          </a:p>
          <a:p>
            <a:pPr algn="just"/>
            <a:endParaRPr lang="fr-FR" sz="2800" dirty="0">
              <a:solidFill>
                <a:srgbClr val="000000"/>
              </a:solidFill>
              <a:latin typeface="Arial Narrow" panose="020B0606020202030204" pitchFamily="34" charset="0"/>
              <a:cs typeface="Times New Roman" panose="02020603050405020304" pitchFamily="18" charset="0"/>
            </a:endParaRPr>
          </a:p>
          <a:p>
            <a:pPr algn="just"/>
            <a:endParaRPr lang="fr-FR" dirty="0">
              <a:solidFill>
                <a:srgbClr val="000000"/>
              </a:solidFill>
              <a:latin typeface="Arial Narrow" panose="020B0606020202030204" pitchFamily="34" charset="0"/>
              <a:cs typeface="Times New Roman" panose="02020603050405020304" pitchFamily="18" charset="0"/>
            </a:endParaRPr>
          </a:p>
          <a:p>
            <a:pPr algn="just"/>
            <a:endParaRPr lang="fr-FR" sz="2800" dirty="0">
              <a:solidFill>
                <a:srgbClr val="000000"/>
              </a:solidFill>
              <a:latin typeface="Arial Narrow" panose="020B0606020202030204" pitchFamily="34" charset="0"/>
              <a:cs typeface="Times New Roman" panose="02020603050405020304" pitchFamily="18" charset="0"/>
            </a:endParaRPr>
          </a:p>
          <a:p>
            <a:pPr algn="just"/>
            <a:endParaRPr lang="fr-FR" dirty="0">
              <a:solidFill>
                <a:srgbClr val="000000"/>
              </a:solidFill>
              <a:latin typeface="Arial Narrow" panose="020B0606020202030204" pitchFamily="34" charset="0"/>
              <a:cs typeface="Times New Roman" panose="02020603050405020304" pitchFamily="18" charset="0"/>
            </a:endParaRPr>
          </a:p>
          <a:p>
            <a:pPr algn="just"/>
            <a:endParaRPr lang="fr-FR" sz="2800" dirty="0">
              <a:solidFill>
                <a:srgbClr val="000000"/>
              </a:solidFill>
              <a:latin typeface="Arial Narrow" panose="020B0606020202030204" pitchFamily="34" charset="0"/>
              <a:cs typeface="Times New Roman" panose="02020603050405020304" pitchFamily="18" charset="0"/>
            </a:endParaRPr>
          </a:p>
          <a:p>
            <a:pPr algn="just"/>
            <a:r>
              <a:rPr lang="fr-FR" sz="2800" b="1" u="sng" dirty="0">
                <a:solidFill>
                  <a:srgbClr val="000000"/>
                </a:solidFill>
                <a:latin typeface="Arial Narrow" panose="020B0606020202030204" pitchFamily="34" charset="0"/>
                <a:cs typeface="Times New Roman" panose="02020603050405020304" pitchFamily="18" charset="0"/>
              </a:rPr>
              <a:t>Période</a:t>
            </a:r>
            <a:r>
              <a:rPr lang="fr-FR" sz="2800" b="1" dirty="0">
                <a:solidFill>
                  <a:srgbClr val="000000"/>
                </a:solidFill>
                <a:latin typeface="Arial Narrow" panose="020B0606020202030204" pitchFamily="34" charset="0"/>
                <a:cs typeface="Times New Roman" panose="02020603050405020304" pitchFamily="18" charset="0"/>
              </a:rPr>
              <a:t>: </a:t>
            </a:r>
            <a:r>
              <a:rPr lang="fr-FR" sz="2600" b="1" dirty="0">
                <a:solidFill>
                  <a:schemeClr val="accent1">
                    <a:lumMod val="75000"/>
                  </a:schemeClr>
                </a:solidFill>
              </a:rPr>
              <a:t>le projet a une période de 4 mois, de Septembre en Janvier 2022</a:t>
            </a:r>
          </a:p>
        </p:txBody>
      </p:sp>
      <p:pic>
        <p:nvPicPr>
          <p:cNvPr id="5" name="Image 4">
            <a:extLst>
              <a:ext uri="{FF2B5EF4-FFF2-40B4-BE49-F238E27FC236}">
                <a16:creationId xmlns:a16="http://schemas.microsoft.com/office/drawing/2014/main" id="{7F8FBFCB-35CC-FA5A-03F9-6852D45BD36F}"/>
              </a:ext>
            </a:extLst>
          </p:cNvPr>
          <p:cNvPicPr>
            <a:picLocks noChangeAspect="1"/>
          </p:cNvPicPr>
          <p:nvPr/>
        </p:nvPicPr>
        <p:blipFill>
          <a:blip r:embed="rId2"/>
          <a:stretch>
            <a:fillRect/>
          </a:stretch>
        </p:blipFill>
        <p:spPr>
          <a:xfrm>
            <a:off x="838200" y="2386531"/>
            <a:ext cx="9144000" cy="2350294"/>
          </a:xfrm>
          <a:prstGeom prst="rect">
            <a:avLst/>
          </a:prstGeom>
        </p:spPr>
      </p:pic>
      <p:pic>
        <p:nvPicPr>
          <p:cNvPr id="7" name="Image 6">
            <a:extLst>
              <a:ext uri="{FF2B5EF4-FFF2-40B4-BE49-F238E27FC236}">
                <a16:creationId xmlns:a16="http://schemas.microsoft.com/office/drawing/2014/main" id="{1A0FC174-F1BF-89E9-073C-DCD23F0E0278}"/>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7893" t="25938" r="59465" b="10522"/>
          <a:stretch>
            <a:fillRect/>
          </a:stretch>
        </p:blipFill>
        <p:spPr bwMode="auto">
          <a:xfrm>
            <a:off x="9096833" y="485054"/>
            <a:ext cx="1392392" cy="1205634"/>
          </a:xfrm>
          <a:prstGeom prst="rect">
            <a:avLst/>
          </a:prstGeom>
          <a:noFill/>
          <a:ln>
            <a:noFill/>
          </a:ln>
        </p:spPr>
      </p:pic>
      <p:sp>
        <p:nvSpPr>
          <p:cNvPr id="4" name="Zone de texte 6">
            <a:extLst>
              <a:ext uri="{FF2B5EF4-FFF2-40B4-BE49-F238E27FC236}">
                <a16:creationId xmlns:a16="http://schemas.microsoft.com/office/drawing/2014/main" id="{96135152-E846-BB93-6FB8-CAC009F6406C}"/>
              </a:ext>
            </a:extLst>
          </p:cNvPr>
          <p:cNvSpPr txBox="1"/>
          <p:nvPr/>
        </p:nvSpPr>
        <p:spPr>
          <a:xfrm>
            <a:off x="847887" y="490187"/>
            <a:ext cx="3751821" cy="1325563"/>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fr-FR" sz="2000" dirty="0">
                <a:ln>
                  <a:noFill/>
                </a:ln>
                <a:solidFill>
                  <a:srgbClr val="000000"/>
                </a:solidFill>
                <a:effectLst>
                  <a:outerShdw blurRad="38100" dist="19050" dir="2700000" algn="tl">
                    <a:schemeClr val="dk1">
                      <a:alpha val="40000"/>
                    </a:schemeClr>
                  </a:outerShdw>
                </a:effectLst>
                <a:latin typeface="Bahnschrift Condensed" panose="020B0502040204020203" pitchFamily="34" charset="0"/>
                <a:ea typeface="Calibri" panose="020F0502020204030204" pitchFamily="34" charset="0"/>
                <a:cs typeface="Arial" panose="020B0604020202020204" pitchFamily="34" charset="0"/>
              </a:rPr>
              <a:t>Projet financé par le Fonds de communication et de sensibilisation communautaire interagences PSEA</a:t>
            </a:r>
            <a:endParaRPr lang="fr-FR" sz="20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2515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642762-0C36-99FB-EACB-DFFAAF8D64E1}"/>
              </a:ext>
            </a:extLst>
          </p:cNvPr>
          <p:cNvSpPr>
            <a:spLocks noGrp="1"/>
          </p:cNvSpPr>
          <p:nvPr>
            <p:ph type="title"/>
          </p:nvPr>
        </p:nvSpPr>
        <p:spPr/>
        <p:txBody>
          <a:bodyPr/>
          <a:lstStyle/>
          <a:p>
            <a:r>
              <a:rPr lang="fr-FR" dirty="0"/>
              <a:t>,</a:t>
            </a:r>
          </a:p>
        </p:txBody>
      </p:sp>
      <p:sp>
        <p:nvSpPr>
          <p:cNvPr id="3" name="Espace réservé du contenu 2">
            <a:extLst>
              <a:ext uri="{FF2B5EF4-FFF2-40B4-BE49-F238E27FC236}">
                <a16:creationId xmlns:a16="http://schemas.microsoft.com/office/drawing/2014/main" id="{1E47B775-2985-4FD4-6AD3-BE6DB12F6C87}"/>
              </a:ext>
            </a:extLst>
          </p:cNvPr>
          <p:cNvSpPr>
            <a:spLocks noGrp="1"/>
          </p:cNvSpPr>
          <p:nvPr>
            <p:ph idx="1"/>
          </p:nvPr>
        </p:nvSpPr>
        <p:spPr/>
        <p:txBody>
          <a:bodyPr>
            <a:normAutofit fontScale="92500" lnSpcReduction="10000"/>
          </a:bodyPr>
          <a:lstStyle/>
          <a:p>
            <a:pPr algn="just"/>
            <a:r>
              <a:rPr lang="fr-FR" sz="3200" b="1" u="sng" dirty="0">
                <a:solidFill>
                  <a:srgbClr val="000000"/>
                </a:solidFill>
                <a:latin typeface="Arial Narrow" panose="020B0606020202030204" pitchFamily="34" charset="0"/>
                <a:cs typeface="Times New Roman" panose="02020603050405020304" pitchFamily="18" charset="0"/>
              </a:rPr>
              <a:t>Les activités prioritaires</a:t>
            </a:r>
            <a:r>
              <a:rPr lang="fr-FR" sz="3200" dirty="0">
                <a:solidFill>
                  <a:srgbClr val="000000"/>
                </a:solidFill>
                <a:latin typeface="Arial Narrow" panose="020B0606020202030204" pitchFamily="34" charset="0"/>
                <a:cs typeface="Times New Roman" panose="02020603050405020304" pitchFamily="18" charset="0"/>
              </a:rPr>
              <a:t>:</a:t>
            </a:r>
          </a:p>
          <a:p>
            <a:pPr algn="l"/>
            <a:r>
              <a:rPr lang="fr-FR" sz="2800" b="1" dirty="0">
                <a:solidFill>
                  <a:schemeClr val="accent1">
                    <a:lumMod val="75000"/>
                  </a:schemeClr>
                </a:solidFill>
              </a:rPr>
              <a:t>Développement et production les outils de communication appropriées, adaptées au contexte et à la culture locale accompagné des Séances de sensibilisation radiodiffusion dans 4 radios communautaires, et les réseaux sociaux, sur l’inconduite sexuelles.</a:t>
            </a:r>
          </a:p>
          <a:p>
            <a:pPr algn="l"/>
            <a:r>
              <a:rPr lang="fr-FR" sz="2800" b="1" dirty="0">
                <a:solidFill>
                  <a:schemeClr val="accent1">
                    <a:lumMod val="75000"/>
                  </a:schemeClr>
                </a:solidFill>
              </a:rPr>
              <a:t>Formation des membres des CBCM et/ Points focaux PSEA parmi les bénéficiaires de l’assistance (PDI, Retournés, Pop Hôte) sur leurs droits, le comportement attendu des humanitaires en matière de PSEA et sur la manière de signaler des abus et demander de l’aide</a:t>
            </a:r>
          </a:p>
          <a:p>
            <a:pPr algn="l"/>
            <a:r>
              <a:rPr lang="fr-FR" sz="2800" b="1" dirty="0">
                <a:solidFill>
                  <a:schemeClr val="accent1">
                    <a:lumMod val="75000"/>
                  </a:schemeClr>
                </a:solidFill>
              </a:rPr>
              <a:t>Vulgarisation des supports des messages clés sur la PSEA appropriées, adaptées au contexte et à la culture locale</a:t>
            </a:r>
          </a:p>
          <a:p>
            <a:endParaRPr lang="fr-FR" dirty="0"/>
          </a:p>
        </p:txBody>
      </p:sp>
      <p:pic>
        <p:nvPicPr>
          <p:cNvPr id="5" name="Image 4">
            <a:extLst>
              <a:ext uri="{FF2B5EF4-FFF2-40B4-BE49-F238E27FC236}">
                <a16:creationId xmlns:a16="http://schemas.microsoft.com/office/drawing/2014/main" id="{901A955D-5DD5-E3CD-E9B8-0DDDD279ABC1}"/>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7893" t="25938" r="59465" b="10522"/>
          <a:stretch>
            <a:fillRect/>
          </a:stretch>
        </p:blipFill>
        <p:spPr bwMode="auto">
          <a:xfrm>
            <a:off x="9096833" y="485054"/>
            <a:ext cx="1392392" cy="1205634"/>
          </a:xfrm>
          <a:prstGeom prst="rect">
            <a:avLst/>
          </a:prstGeom>
          <a:noFill/>
          <a:ln>
            <a:noFill/>
          </a:ln>
        </p:spPr>
      </p:pic>
      <p:sp>
        <p:nvSpPr>
          <p:cNvPr id="6" name="Zone de texte 6">
            <a:extLst>
              <a:ext uri="{FF2B5EF4-FFF2-40B4-BE49-F238E27FC236}">
                <a16:creationId xmlns:a16="http://schemas.microsoft.com/office/drawing/2014/main" id="{E83CE95F-AD48-7824-577E-C73330107D56}"/>
              </a:ext>
            </a:extLst>
          </p:cNvPr>
          <p:cNvSpPr txBox="1"/>
          <p:nvPr/>
        </p:nvSpPr>
        <p:spPr>
          <a:xfrm>
            <a:off x="847887" y="490187"/>
            <a:ext cx="3751821" cy="1325563"/>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fr-FR" sz="2000" dirty="0">
                <a:ln>
                  <a:noFill/>
                </a:ln>
                <a:solidFill>
                  <a:srgbClr val="000000"/>
                </a:solidFill>
                <a:effectLst>
                  <a:outerShdw blurRad="38100" dist="19050" dir="2700000" algn="tl">
                    <a:schemeClr val="dk1">
                      <a:alpha val="40000"/>
                    </a:schemeClr>
                  </a:outerShdw>
                </a:effectLst>
                <a:latin typeface="Bahnschrift Condensed" panose="020B0502040204020203" pitchFamily="34" charset="0"/>
                <a:ea typeface="Calibri" panose="020F0502020204030204" pitchFamily="34" charset="0"/>
                <a:cs typeface="Arial" panose="020B0604020202020204" pitchFamily="34" charset="0"/>
              </a:rPr>
              <a:t>Projet financé par le Fonds de communication et de sensibilisation communautaire interagences PSEA</a:t>
            </a:r>
            <a:endParaRPr lang="fr-FR" sz="20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1180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5360D038-B680-1CDF-4A5E-1E1A16CCC845}"/>
              </a:ext>
            </a:extLst>
          </p:cNvPr>
          <p:cNvSpPr>
            <a:spLocks noGrp="1"/>
          </p:cNvSpPr>
          <p:nvPr>
            <p:ph type="title"/>
          </p:nvPr>
        </p:nvSpPr>
        <p:spPr/>
        <p:txBody>
          <a:bodyPr/>
          <a:lstStyle/>
          <a:p>
            <a:r>
              <a:rPr lang="fr-FR" dirty="0"/>
              <a:t>,</a:t>
            </a:r>
          </a:p>
        </p:txBody>
      </p:sp>
      <p:pic>
        <p:nvPicPr>
          <p:cNvPr id="11" name="Image 10">
            <a:extLst>
              <a:ext uri="{FF2B5EF4-FFF2-40B4-BE49-F238E27FC236}">
                <a16:creationId xmlns:a16="http://schemas.microsoft.com/office/drawing/2014/main" id="{22B8E7E0-0E20-9780-9352-59AB79C9CBAC}"/>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7893" t="25938" r="59465" b="10522"/>
          <a:stretch>
            <a:fillRect/>
          </a:stretch>
        </p:blipFill>
        <p:spPr bwMode="auto">
          <a:xfrm>
            <a:off x="9096833" y="485054"/>
            <a:ext cx="1392392" cy="1205634"/>
          </a:xfrm>
          <a:prstGeom prst="rect">
            <a:avLst/>
          </a:prstGeom>
          <a:noFill/>
          <a:ln>
            <a:noFill/>
          </a:ln>
        </p:spPr>
      </p:pic>
      <p:sp>
        <p:nvSpPr>
          <p:cNvPr id="12" name="Titre 5">
            <a:extLst>
              <a:ext uri="{FF2B5EF4-FFF2-40B4-BE49-F238E27FC236}">
                <a16:creationId xmlns:a16="http://schemas.microsoft.com/office/drawing/2014/main" id="{1060C2F6-1D17-D7A1-8480-C5A3126C48DE}"/>
              </a:ext>
            </a:extLst>
          </p:cNvPr>
          <p:cNvSpPr>
            <a:spLocks noGrp="1"/>
          </p:cNvSpPr>
          <p:nvPr>
            <p:ph sz="half" idx="1"/>
          </p:nvPr>
        </p:nvSpPr>
        <p:spPr>
          <a:xfrm>
            <a:off x="838200" y="1825625"/>
            <a:ext cx="10257692" cy="4351338"/>
          </a:xfrm>
          <a:solidFill>
            <a:schemeClr val="accent2">
              <a:lumMod val="40000"/>
              <a:lumOff val="60000"/>
            </a:schemeClr>
          </a:solidFill>
        </p:spPr>
        <p:txBody>
          <a:bodyPr/>
          <a:lstStyle/>
          <a:p>
            <a:pPr marL="0" indent="0" algn="ctr">
              <a:buNone/>
            </a:pPr>
            <a:r>
              <a:rPr lang="fr-FR" b="1" dirty="0">
                <a:solidFill>
                  <a:srgbClr val="002060"/>
                </a:solidFill>
              </a:rPr>
              <a:t>AKSANTI!</a:t>
            </a:r>
            <a:br>
              <a:rPr lang="fr-FR" b="1" dirty="0">
                <a:solidFill>
                  <a:srgbClr val="002060"/>
                </a:solidFill>
              </a:rPr>
            </a:br>
            <a:br>
              <a:rPr lang="fr-FR" b="1" dirty="0">
                <a:solidFill>
                  <a:srgbClr val="002060"/>
                </a:solidFill>
              </a:rPr>
            </a:br>
            <a:br>
              <a:rPr lang="fr-FR" b="1" dirty="0">
                <a:solidFill>
                  <a:srgbClr val="002060"/>
                </a:solidFill>
              </a:rPr>
            </a:br>
            <a:r>
              <a:rPr lang="fr-FR" b="1" dirty="0">
                <a:solidFill>
                  <a:srgbClr val="002060"/>
                </a:solidFill>
              </a:rPr>
              <a:t>MATONDO!</a:t>
            </a:r>
            <a:br>
              <a:rPr lang="fr-FR" b="1" dirty="0">
                <a:solidFill>
                  <a:srgbClr val="002060"/>
                </a:solidFill>
              </a:rPr>
            </a:br>
            <a:br>
              <a:rPr lang="fr-FR" b="1" dirty="0">
                <a:solidFill>
                  <a:srgbClr val="002060"/>
                </a:solidFill>
              </a:rPr>
            </a:br>
            <a:br>
              <a:rPr lang="fr-FR" b="1" dirty="0">
                <a:solidFill>
                  <a:srgbClr val="002060"/>
                </a:solidFill>
              </a:rPr>
            </a:br>
            <a:r>
              <a:rPr lang="fr-FR" b="1" dirty="0">
                <a:solidFill>
                  <a:srgbClr val="002060"/>
                </a:solidFill>
              </a:rPr>
              <a:t>MERCI!</a:t>
            </a:r>
            <a:br>
              <a:rPr lang="fr-FR" b="1" dirty="0">
                <a:solidFill>
                  <a:srgbClr val="002060"/>
                </a:solidFill>
              </a:rPr>
            </a:br>
            <a:br>
              <a:rPr lang="fr-FR" b="1" dirty="0">
                <a:solidFill>
                  <a:srgbClr val="002060"/>
                </a:solidFill>
              </a:rPr>
            </a:br>
            <a:br>
              <a:rPr lang="fr-FR" b="1" dirty="0">
                <a:solidFill>
                  <a:srgbClr val="002060"/>
                </a:solidFill>
              </a:rPr>
            </a:br>
            <a:r>
              <a:rPr lang="fr-FR" b="1" dirty="0">
                <a:solidFill>
                  <a:srgbClr val="002060"/>
                </a:solidFill>
              </a:rPr>
              <a:t>THANKS</a:t>
            </a:r>
            <a:r>
              <a:rPr lang="fr-FR" dirty="0"/>
              <a:t>!</a:t>
            </a:r>
          </a:p>
        </p:txBody>
      </p:sp>
      <p:sp>
        <p:nvSpPr>
          <p:cNvPr id="2" name="Zone de texte 6">
            <a:extLst>
              <a:ext uri="{FF2B5EF4-FFF2-40B4-BE49-F238E27FC236}">
                <a16:creationId xmlns:a16="http://schemas.microsoft.com/office/drawing/2014/main" id="{067C1672-05A0-5A01-0A9D-4DB8696F2370}"/>
              </a:ext>
            </a:extLst>
          </p:cNvPr>
          <p:cNvSpPr txBox="1"/>
          <p:nvPr/>
        </p:nvSpPr>
        <p:spPr>
          <a:xfrm>
            <a:off x="847887" y="490187"/>
            <a:ext cx="3751821" cy="1325563"/>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fr-FR" sz="2000" dirty="0">
                <a:ln>
                  <a:noFill/>
                </a:ln>
                <a:solidFill>
                  <a:srgbClr val="000000"/>
                </a:solidFill>
                <a:effectLst>
                  <a:outerShdw blurRad="38100" dist="19050" dir="2700000" algn="tl">
                    <a:schemeClr val="dk1">
                      <a:alpha val="40000"/>
                    </a:schemeClr>
                  </a:outerShdw>
                </a:effectLst>
                <a:latin typeface="Bahnschrift Condensed" panose="020B0502040204020203" pitchFamily="34" charset="0"/>
                <a:ea typeface="Calibri" panose="020F0502020204030204" pitchFamily="34" charset="0"/>
                <a:cs typeface="Arial" panose="020B0604020202020204" pitchFamily="34" charset="0"/>
              </a:rPr>
              <a:t>Projet financé par le Fonds de communication et de sensibilisation communautaire interagences PSEA</a:t>
            </a:r>
            <a:endParaRPr lang="fr-FR" sz="2000" dirty="0">
              <a:solidFill>
                <a:srgbClr val="000000"/>
              </a:solidFill>
              <a:effectLst/>
              <a:latin typeface="Gill Sans MT" panose="020B05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598677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TotalTime>
  <Words>552</Words>
  <Application>Microsoft Office PowerPoint</Application>
  <PresentationFormat>Grand écran</PresentationFormat>
  <Paragraphs>48</Paragraphs>
  <Slides>7</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Arial</vt:lpstr>
      <vt:lpstr>Arial Narrow</vt:lpstr>
      <vt:lpstr>Bahnschrift Condensed</vt:lpstr>
      <vt:lpstr>Calibri</vt:lpstr>
      <vt:lpstr>Calibri Light</vt:lpstr>
      <vt:lpstr>Gill Sans MT</vt:lpstr>
      <vt:lpstr>Thème Office</vt:lpstr>
      <vt:lpstr>  </vt:lpstr>
      <vt:lpstr>,</vt:lpstr>
      <vt:lpstr>,</vt:lpstr>
      <vt:lpstr>,</vt:lpstr>
      <vt:lpstr>,</vt:lpstr>
      <vt:lpstr>,</vt:lpstr>
      <vt:lpst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Grace Wani</dc:creator>
  <cp:lastModifiedBy>Grace Wani</cp:lastModifiedBy>
  <cp:revision>4</cp:revision>
  <dcterms:created xsi:type="dcterms:W3CDTF">2022-09-28T09:11:34Z</dcterms:created>
  <dcterms:modified xsi:type="dcterms:W3CDTF">2023-02-19T23:05:16Z</dcterms:modified>
</cp:coreProperties>
</file>