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1267" r:id="rId5"/>
    <p:sldId id="1265" r:id="rId6"/>
    <p:sldId id="258" r:id="rId7"/>
    <p:sldId id="1269" r:id="rId8"/>
    <p:sldId id="1270" r:id="rId9"/>
    <p:sldId id="1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>
      <p:cViewPr varScale="1">
        <p:scale>
          <a:sx n="84" d="100"/>
          <a:sy n="84" d="100"/>
        </p:scale>
        <p:origin x="61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CC854-C1E9-47B7-ABDC-7047FEC00E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D3F5AA-C61C-48E3-996C-2BC20DABED5A}">
      <dgm:prSet/>
      <dgm:spPr/>
      <dgm:t>
        <a:bodyPr/>
        <a:lstStyle/>
        <a:p>
          <a:r>
            <a:rPr lang="en-US" b="1" dirty="0"/>
            <a:t>Macro-level</a:t>
          </a:r>
        </a:p>
        <a:p>
          <a:r>
            <a:rPr lang="en-US" dirty="0"/>
            <a:t>Country Classification: 29 countries have access to grants; 10 are “grant” only countries</a:t>
          </a:r>
          <a:r>
            <a:rPr lang="en-US" b="1" dirty="0"/>
            <a:t> </a:t>
          </a:r>
          <a:endParaRPr lang="en-US" dirty="0"/>
        </a:p>
      </dgm:t>
    </dgm:pt>
    <dgm:pt modelId="{341182E0-7BB6-4047-81AD-509A6230061B}" type="parTrans" cxnId="{65110D0D-AC95-4ED9-8015-E69720DD5303}">
      <dgm:prSet/>
      <dgm:spPr/>
      <dgm:t>
        <a:bodyPr/>
        <a:lstStyle/>
        <a:p>
          <a:endParaRPr lang="en-US"/>
        </a:p>
      </dgm:t>
    </dgm:pt>
    <dgm:pt modelId="{B6A665F5-F347-4541-AF28-4A0E20D4E725}" type="sibTrans" cxnId="{65110D0D-AC95-4ED9-8015-E69720DD5303}">
      <dgm:prSet/>
      <dgm:spPr/>
      <dgm:t>
        <a:bodyPr/>
        <a:lstStyle/>
        <a:p>
          <a:endParaRPr lang="en-US"/>
        </a:p>
      </dgm:t>
    </dgm:pt>
    <dgm:pt modelId="{48BD50E2-50BC-4148-9A74-4AC0017A604D}">
      <dgm:prSet/>
      <dgm:spPr/>
      <dgm:t>
        <a:bodyPr/>
        <a:lstStyle/>
        <a:p>
          <a:r>
            <a:rPr lang="en-US" b="1" dirty="0"/>
            <a:t>Meso-level: </a:t>
          </a:r>
          <a:r>
            <a:rPr lang="en-US" dirty="0"/>
            <a:t>Aggregated socio-economic, poverty and gender analyses and other relevant indicators (hazard exposure and social vulnerability indices)</a:t>
          </a:r>
          <a:r>
            <a:rPr lang="en-US" b="1" dirty="0"/>
            <a:t> </a:t>
          </a:r>
          <a:endParaRPr lang="en-US" dirty="0"/>
        </a:p>
      </dgm:t>
    </dgm:pt>
    <dgm:pt modelId="{12B07542-54DF-47C5-9DFE-FF0F6554A719}" type="parTrans" cxnId="{A52C5A2F-2E2B-4872-8589-AE807C1481A7}">
      <dgm:prSet/>
      <dgm:spPr/>
      <dgm:t>
        <a:bodyPr/>
        <a:lstStyle/>
        <a:p>
          <a:endParaRPr lang="en-US"/>
        </a:p>
      </dgm:t>
    </dgm:pt>
    <dgm:pt modelId="{981010BD-043F-4142-8279-681B442D6581}" type="sibTrans" cxnId="{A52C5A2F-2E2B-4872-8589-AE807C1481A7}">
      <dgm:prSet/>
      <dgm:spPr/>
      <dgm:t>
        <a:bodyPr/>
        <a:lstStyle/>
        <a:p>
          <a:endParaRPr lang="en-US"/>
        </a:p>
      </dgm:t>
    </dgm:pt>
    <dgm:pt modelId="{BE51CB77-F9C3-4F67-B587-48C7ACC1BE0D}">
      <dgm:prSet/>
      <dgm:spPr/>
      <dgm:t>
        <a:bodyPr/>
        <a:lstStyle/>
        <a:p>
          <a:r>
            <a:rPr lang="en-US" b="1" dirty="0"/>
            <a:t>HH-level: </a:t>
          </a:r>
          <a:r>
            <a:rPr lang="en-US" dirty="0"/>
            <a:t>Disaggregated</a:t>
          </a:r>
          <a:r>
            <a:rPr lang="en-US" b="1" dirty="0"/>
            <a:t> </a:t>
          </a:r>
          <a:r>
            <a:rPr lang="en-US" dirty="0"/>
            <a:t>socio-economic, income and consumption indicators, gender, disability status etc. as relevant</a:t>
          </a:r>
        </a:p>
      </dgm:t>
    </dgm:pt>
    <dgm:pt modelId="{659EDE87-3C2F-49E7-9318-C407D387201E}" type="parTrans" cxnId="{4A2F6B4A-634B-44AB-AF8C-8FBE1AB7B142}">
      <dgm:prSet/>
      <dgm:spPr/>
      <dgm:t>
        <a:bodyPr/>
        <a:lstStyle/>
        <a:p>
          <a:endParaRPr lang="en-US"/>
        </a:p>
      </dgm:t>
    </dgm:pt>
    <dgm:pt modelId="{0BEA6471-4D13-4BEC-A063-17269A56241E}" type="sibTrans" cxnId="{4A2F6B4A-634B-44AB-AF8C-8FBE1AB7B142}">
      <dgm:prSet/>
      <dgm:spPr/>
      <dgm:t>
        <a:bodyPr/>
        <a:lstStyle/>
        <a:p>
          <a:endParaRPr lang="en-US"/>
        </a:p>
      </dgm:t>
    </dgm:pt>
    <dgm:pt modelId="{B01428BF-781D-B947-904F-AB8DDA0AE46E}" type="pres">
      <dgm:prSet presAssocID="{613CC854-C1E9-47B7-ABDC-7047FEC00EF2}" presName="linear" presStyleCnt="0">
        <dgm:presLayoutVars>
          <dgm:animLvl val="lvl"/>
          <dgm:resizeHandles val="exact"/>
        </dgm:presLayoutVars>
      </dgm:prSet>
      <dgm:spPr/>
    </dgm:pt>
    <dgm:pt modelId="{5B1B412E-44F3-4D44-B6DA-D38ED10BA32C}" type="pres">
      <dgm:prSet presAssocID="{F1D3F5AA-C61C-48E3-996C-2BC20DABED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EFD98F-3786-894B-9D6F-610F013AD75A}" type="pres">
      <dgm:prSet presAssocID="{B6A665F5-F347-4541-AF28-4A0E20D4E725}" presName="spacer" presStyleCnt="0"/>
      <dgm:spPr/>
    </dgm:pt>
    <dgm:pt modelId="{828E739F-2A0C-F945-A2B9-D675F934CD0A}" type="pres">
      <dgm:prSet presAssocID="{48BD50E2-50BC-4148-9A74-4AC0017A60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CD3135-D578-C544-8B51-7965972594A5}" type="pres">
      <dgm:prSet presAssocID="{981010BD-043F-4142-8279-681B442D6581}" presName="spacer" presStyleCnt="0"/>
      <dgm:spPr/>
    </dgm:pt>
    <dgm:pt modelId="{0FE8610A-B4C2-2647-955D-C9C06612F51D}" type="pres">
      <dgm:prSet presAssocID="{BE51CB77-F9C3-4F67-B587-48C7ACC1BE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110D0D-AC95-4ED9-8015-E69720DD5303}" srcId="{613CC854-C1E9-47B7-ABDC-7047FEC00EF2}" destId="{F1D3F5AA-C61C-48E3-996C-2BC20DABED5A}" srcOrd="0" destOrd="0" parTransId="{341182E0-7BB6-4047-81AD-509A6230061B}" sibTransId="{B6A665F5-F347-4541-AF28-4A0E20D4E725}"/>
    <dgm:cxn modelId="{8E1C2626-377C-A845-9505-F01025893822}" type="presOf" srcId="{F1D3F5AA-C61C-48E3-996C-2BC20DABED5A}" destId="{5B1B412E-44F3-4D44-B6DA-D38ED10BA32C}" srcOrd="0" destOrd="0" presId="urn:microsoft.com/office/officeart/2005/8/layout/vList2"/>
    <dgm:cxn modelId="{A52C5A2F-2E2B-4872-8589-AE807C1481A7}" srcId="{613CC854-C1E9-47B7-ABDC-7047FEC00EF2}" destId="{48BD50E2-50BC-4148-9A74-4AC0017A604D}" srcOrd="1" destOrd="0" parTransId="{12B07542-54DF-47C5-9DFE-FF0F6554A719}" sibTransId="{981010BD-043F-4142-8279-681B442D6581}"/>
    <dgm:cxn modelId="{4A2F6B4A-634B-44AB-AF8C-8FBE1AB7B142}" srcId="{613CC854-C1E9-47B7-ABDC-7047FEC00EF2}" destId="{BE51CB77-F9C3-4F67-B587-48C7ACC1BE0D}" srcOrd="2" destOrd="0" parTransId="{659EDE87-3C2F-49E7-9318-C407D387201E}" sibTransId="{0BEA6471-4D13-4BEC-A063-17269A56241E}"/>
    <dgm:cxn modelId="{4EBAF76A-8634-FD41-93C1-53E9B452EE63}" type="presOf" srcId="{613CC854-C1E9-47B7-ABDC-7047FEC00EF2}" destId="{B01428BF-781D-B947-904F-AB8DDA0AE46E}" srcOrd="0" destOrd="0" presId="urn:microsoft.com/office/officeart/2005/8/layout/vList2"/>
    <dgm:cxn modelId="{51CFFEC5-32EB-D345-8949-277316339919}" type="presOf" srcId="{48BD50E2-50BC-4148-9A74-4AC0017A604D}" destId="{828E739F-2A0C-F945-A2B9-D675F934CD0A}" srcOrd="0" destOrd="0" presId="urn:microsoft.com/office/officeart/2005/8/layout/vList2"/>
    <dgm:cxn modelId="{FE464CF4-440A-EF4D-A759-67334411D66E}" type="presOf" srcId="{BE51CB77-F9C3-4F67-B587-48C7ACC1BE0D}" destId="{0FE8610A-B4C2-2647-955D-C9C06612F51D}" srcOrd="0" destOrd="0" presId="urn:microsoft.com/office/officeart/2005/8/layout/vList2"/>
    <dgm:cxn modelId="{8390D029-62C7-CE4D-BCFF-A5B7BA985EAC}" type="presParOf" srcId="{B01428BF-781D-B947-904F-AB8DDA0AE46E}" destId="{5B1B412E-44F3-4D44-B6DA-D38ED10BA32C}" srcOrd="0" destOrd="0" presId="urn:microsoft.com/office/officeart/2005/8/layout/vList2"/>
    <dgm:cxn modelId="{0437E033-4DE7-A04D-A53B-F9183C289DB5}" type="presParOf" srcId="{B01428BF-781D-B947-904F-AB8DDA0AE46E}" destId="{7BEFD98F-3786-894B-9D6F-610F013AD75A}" srcOrd="1" destOrd="0" presId="urn:microsoft.com/office/officeart/2005/8/layout/vList2"/>
    <dgm:cxn modelId="{D840277E-73D2-A642-B76E-FF3ED655F829}" type="presParOf" srcId="{B01428BF-781D-B947-904F-AB8DDA0AE46E}" destId="{828E739F-2A0C-F945-A2B9-D675F934CD0A}" srcOrd="2" destOrd="0" presId="urn:microsoft.com/office/officeart/2005/8/layout/vList2"/>
    <dgm:cxn modelId="{0A80F69E-CE91-3E4C-83BD-0DD8A1836823}" type="presParOf" srcId="{B01428BF-781D-B947-904F-AB8DDA0AE46E}" destId="{41CD3135-D578-C544-8B51-7965972594A5}" srcOrd="3" destOrd="0" presId="urn:microsoft.com/office/officeart/2005/8/layout/vList2"/>
    <dgm:cxn modelId="{86439F2A-688F-8E41-9965-A0BF560EB203}" type="presParOf" srcId="{B01428BF-781D-B947-904F-AB8DDA0AE46E}" destId="{0FE8610A-B4C2-2647-955D-C9C06612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B412E-44F3-4D44-B6DA-D38ED10BA32C}">
      <dsp:nvSpPr>
        <dsp:cNvPr id="0" name=""/>
        <dsp:cNvSpPr/>
      </dsp:nvSpPr>
      <dsp:spPr>
        <a:xfrm>
          <a:off x="0" y="333067"/>
          <a:ext cx="4828172" cy="16216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Macro-level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Country Classification: 29 countries have access to grants; 10 are “grant” only countries</a:t>
          </a:r>
          <a:r>
            <a:rPr lang="en-US" sz="2100" b="1" kern="1200" dirty="0"/>
            <a:t> </a:t>
          </a:r>
          <a:endParaRPr lang="en-US" sz="2100" kern="1200" dirty="0"/>
        </a:p>
      </dsp:txBody>
      <dsp:txXfrm>
        <a:off x="79161" y="412228"/>
        <a:ext cx="4669850" cy="1463297"/>
      </dsp:txXfrm>
    </dsp:sp>
    <dsp:sp modelId="{828E739F-2A0C-F945-A2B9-D675F934CD0A}">
      <dsp:nvSpPr>
        <dsp:cNvPr id="0" name=""/>
        <dsp:cNvSpPr/>
      </dsp:nvSpPr>
      <dsp:spPr>
        <a:xfrm>
          <a:off x="0" y="2015167"/>
          <a:ext cx="4828172" cy="16216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Meso-level: </a:t>
          </a:r>
          <a:r>
            <a:rPr lang="en-US" sz="2100" kern="1200" dirty="0"/>
            <a:t>Aggregated socio-economic, poverty and gender analyses and other relevant indicators (hazard exposure and social vulnerability indices)</a:t>
          </a:r>
          <a:r>
            <a:rPr lang="en-US" sz="2100" b="1" kern="1200" dirty="0"/>
            <a:t> </a:t>
          </a:r>
          <a:endParaRPr lang="en-US" sz="2100" kern="1200" dirty="0"/>
        </a:p>
      </dsp:txBody>
      <dsp:txXfrm>
        <a:off x="79161" y="2094328"/>
        <a:ext cx="4669850" cy="1463297"/>
      </dsp:txXfrm>
    </dsp:sp>
    <dsp:sp modelId="{0FE8610A-B4C2-2647-955D-C9C06612F51D}">
      <dsp:nvSpPr>
        <dsp:cNvPr id="0" name=""/>
        <dsp:cNvSpPr/>
      </dsp:nvSpPr>
      <dsp:spPr>
        <a:xfrm>
          <a:off x="0" y="3697267"/>
          <a:ext cx="4828172" cy="16216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HH-level: </a:t>
          </a:r>
          <a:r>
            <a:rPr lang="en-US" sz="2100" kern="1200" dirty="0"/>
            <a:t>Disaggregated</a:t>
          </a:r>
          <a:r>
            <a:rPr lang="en-US" sz="2100" b="1" kern="1200" dirty="0"/>
            <a:t> </a:t>
          </a:r>
          <a:r>
            <a:rPr lang="en-US" sz="2100" kern="1200" dirty="0"/>
            <a:t>socio-economic, income and consumption indicators, gender, disability status etc. as relevant</a:t>
          </a:r>
        </a:p>
      </dsp:txBody>
      <dsp:txXfrm>
        <a:off x="79161" y="3776428"/>
        <a:ext cx="4669850" cy="146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1D4D-552D-CF4A-9B00-F51FB14AD87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0EC9A-F25A-FE4C-B36F-6B714D86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updated, 3oct23 – 2013-2022 (10 years)</a:t>
            </a:r>
          </a:p>
          <a:p>
            <a:endParaRPr lang="en-US" dirty="0"/>
          </a:p>
          <a:p>
            <a:r>
              <a:rPr lang="en-US" dirty="0"/>
              <a:t>----</a:t>
            </a:r>
          </a:p>
          <a:p>
            <a:r>
              <a:rPr lang="en-US" dirty="0"/>
              <a:t>Hence, as mentioned before, there is a high risk of rolling back development and concerning our DMC there is a huge amount of money missing to increase the welfare in Asia and the Pacific. </a:t>
            </a:r>
          </a:p>
          <a:p>
            <a:endParaRPr lang="en-US" dirty="0"/>
          </a:p>
          <a:p>
            <a:r>
              <a:rPr lang="en-US" dirty="0"/>
              <a:t>Putting this number into perspective to ADB’s target of 100bn climate financing by 2030, it would take only take a it more than 2 (2.3yrs) years to get to that amount!</a:t>
            </a:r>
          </a:p>
          <a:p>
            <a:endParaRPr lang="en-US" dirty="0"/>
          </a:p>
          <a:p>
            <a:r>
              <a:rPr lang="en-US" dirty="0"/>
              <a:t>Before we dive deeper into the economic impacts of disaster we would like to ask you a few questions that relate to disaster impact by ADB regions (regional departments).</a:t>
            </a:r>
          </a:p>
          <a:p>
            <a:endParaRPr lang="en-US" dirty="0"/>
          </a:p>
          <a:p>
            <a:r>
              <a:rPr lang="en-US" dirty="0"/>
              <a:t>Please type your answers in to the chat 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5864-4162-4A0D-AE1C-981EAE61B8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8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60D8-F918-20A4-DB3A-036773ED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9214-7053-BE9B-F7F5-3E26ED65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C603-AF14-5F2E-3F01-B9B90C28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47172-F433-2601-B0F1-A79DAD7D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ABC9-64B5-36FB-24E1-AF28E21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37ED-90BE-1D18-7536-7A86B4B8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4AC01-0DAC-F6A2-12FC-74587A08A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1D92-34D0-3E18-DFCE-D0414955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312B-F918-7F27-7C4B-6724F2DA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2CCB5-4B69-B7B3-10D9-254BDFD7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70602-5CD4-1708-1D30-02B3C5EEE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3A065-9178-E9A7-3B08-B5E62F29E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C8305-4EC6-BC8D-1735-CD00CC5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3E32-1C72-F873-D692-C61792F5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312E-FC6C-8CAB-2459-A32FF301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5"/>
          <p:cNvSpPr/>
          <p:nvPr/>
        </p:nvSpPr>
        <p:spPr>
          <a:xfrm>
            <a:off x="0" y="0"/>
            <a:ext cx="12213992" cy="6858000"/>
          </a:xfrm>
          <a:prstGeom prst="rect">
            <a:avLst/>
          </a:prstGeom>
          <a:solidFill>
            <a:srgbClr val="00A1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15"/>
          <p:cNvGrpSpPr/>
          <p:nvPr/>
        </p:nvGrpSpPr>
        <p:grpSpPr>
          <a:xfrm>
            <a:off x="7010400" y="1828800"/>
            <a:ext cx="4706376" cy="3529782"/>
            <a:chOff x="13043357" y="1082842"/>
            <a:chExt cx="4692315" cy="4692315"/>
          </a:xfrm>
        </p:grpSpPr>
        <p:sp>
          <p:nvSpPr>
            <p:cNvPr id="19" name="Google Shape;19;p15"/>
            <p:cNvSpPr/>
            <p:nvPr/>
          </p:nvSpPr>
          <p:spPr>
            <a:xfrm>
              <a:off x="13043357" y="1082842"/>
              <a:ext cx="4692315" cy="4692315"/>
            </a:xfrm>
            <a:prstGeom prst="ellipse">
              <a:avLst/>
            </a:prstGeom>
            <a:solidFill>
              <a:srgbClr val="9BDC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080986" y="1622270"/>
              <a:ext cx="4654686" cy="39277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59" y="546005"/>
            <a:ext cx="834775" cy="62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3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5707-7AFE-9D5A-1CBD-80E1CB26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C028-29F2-038E-C7DA-60B453CD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C911-D3AB-7E30-7DA9-6ACF858F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388A-E09A-F52A-9A67-7CFAC9F2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74646-9E98-E464-FC9D-C7D7D27A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AA25-8365-DD64-FD93-76011862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8F402-7331-3931-DBB0-99176B4F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CCC7-CE63-67C3-B678-0EB5AA86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0BBF-F78A-263F-32BB-0C08C02A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86F5-7D4D-04F1-4E2B-4D580532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B680-A08F-1012-1C84-2FB2646A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85E5-0E9C-7B56-E7C8-51EFEAC7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3CF4E-81C9-B9D4-DDF5-CD77D170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2C53F-7C94-C8A2-C433-324AF7D3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D1954-8140-6669-28B9-BDF9847A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0837C-019A-8705-EE81-374D6EB3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8970-CE3F-259F-C915-F3F05EE4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EDE7-F29D-2605-9277-544060A0E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137AD-F121-C6F3-C9FF-FA6D6FC1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70BC2-FA01-E3DD-5D81-69F323CA1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33478-6B3D-756A-3D66-61013EE4F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41E9B-08B3-B7A9-C394-6AEDC754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869BD-0829-650A-9528-4601A209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92865-FE39-86B0-F0EE-E37839C8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9394-B83F-18FC-73E7-95B48646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3215C-8A17-2607-D37F-7ED13A6E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ADB42-D5C2-1B4D-4265-BF3B2793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26944-949F-952D-777E-FD9EEB5F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19ECA-99F9-F63C-8784-2F824D76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2B618-D1BD-1C2F-811E-30C5A58E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052DE-9F9E-D266-E5DE-BB84476A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F75F-DCF0-24D6-F319-B243FA7C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67F4-000A-8983-A5A6-8534BE4C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30F12-DC4E-89D4-1BD8-15A07E31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5DE2F-9D08-7582-43B8-DE6F3768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22487-E162-5A46-FC81-5B992DDA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D917B-613D-F655-9390-6B96858D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45B5-7252-DF30-F9FA-07542DE8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9286D-CC56-F358-E7CA-793603562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E0C35-853D-69A7-7339-CEF55FF23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E2441-CE67-FD50-66DF-8623ECA1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7B12-90BD-0873-454C-067B6750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E8AA4-0D2F-EA0F-A28B-FA949051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E6D7E-FE16-2CFE-2820-1DAA54B5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F2C22-7E1E-9957-C83F-067796E0C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1F24-7B22-519E-90C3-91302E36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1D4C-6BF8-B047-9FB7-FC4C88044C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834C-3A63-3702-DED4-70DD22DD0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A294-5BCC-3728-8D60-3C9E1182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2C27-56BF-0647-A307-60CFF1FC05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1B613-C357-F5EA-2553-E952139A69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2494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/>
        </p:nvSpPr>
        <p:spPr>
          <a:xfrm>
            <a:off x="656236" y="1432917"/>
            <a:ext cx="6108104" cy="250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Addressing Disaster Risk Management in a context of growing humanitarian needs</a:t>
            </a:r>
            <a:endParaRPr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554636" y="3938178"/>
            <a:ext cx="4531714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December </a:t>
            </a:r>
            <a:r>
              <a:rPr lang="en-US" sz="2800" b="1" i="0" u="none" strike="noStrike" cap="none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 12</a:t>
            </a:r>
            <a:r>
              <a:rPr lang="en-US" sz="2800" b="1" i="0" u="none" strike="noStrike" cap="none" baseline="30000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 strike="noStrike" cap="none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,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C8DA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Alexandra Galperin,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8DA2B"/>
                </a:solidFill>
                <a:latin typeface="Calibri"/>
                <a:ea typeface="Calibri"/>
                <a:cs typeface="Calibri"/>
                <a:sym typeface="Calibri"/>
              </a:rPr>
              <a:t>Unit Head Disaster Risk Management, ADB</a:t>
            </a:r>
            <a:endParaRPr sz="2000" b="1" dirty="0">
              <a:solidFill>
                <a:srgbClr val="C8DA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57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68780DC9-0782-4A18-8A4B-4F7CA5E097E7}"/>
              </a:ext>
            </a:extLst>
          </p:cNvPr>
          <p:cNvSpPr/>
          <p:nvPr/>
        </p:nvSpPr>
        <p:spPr>
          <a:xfrm>
            <a:off x="0" y="3566735"/>
            <a:ext cx="12237113" cy="4671441"/>
          </a:xfrm>
          <a:custGeom>
            <a:avLst/>
            <a:gdLst>
              <a:gd name="connsiteX0" fmla="*/ 0 w 12429751"/>
              <a:gd name="connsiteY0" fmla="*/ 0 h 5221141"/>
              <a:gd name="connsiteX1" fmla="*/ 12429751 w 12429751"/>
              <a:gd name="connsiteY1" fmla="*/ 0 h 5221141"/>
              <a:gd name="connsiteX2" fmla="*/ 12429751 w 12429751"/>
              <a:gd name="connsiteY2" fmla="*/ 5221141 h 5221141"/>
              <a:gd name="connsiteX3" fmla="*/ 0 w 12429751"/>
              <a:gd name="connsiteY3" fmla="*/ 5221141 h 5221141"/>
              <a:gd name="connsiteX4" fmla="*/ 0 w 12429751"/>
              <a:gd name="connsiteY4" fmla="*/ 0 h 5221141"/>
              <a:gd name="connsiteX0" fmla="*/ 14497 w 12444248"/>
              <a:gd name="connsiteY0" fmla="*/ 0 h 5221141"/>
              <a:gd name="connsiteX1" fmla="*/ 12444248 w 12444248"/>
              <a:gd name="connsiteY1" fmla="*/ 0 h 5221141"/>
              <a:gd name="connsiteX2" fmla="*/ 12444248 w 12444248"/>
              <a:gd name="connsiteY2" fmla="*/ 5221141 h 5221141"/>
              <a:gd name="connsiteX3" fmla="*/ 14497 w 12444248"/>
              <a:gd name="connsiteY3" fmla="*/ 5221141 h 5221141"/>
              <a:gd name="connsiteX4" fmla="*/ 0 w 12444248"/>
              <a:gd name="connsiteY4" fmla="*/ 202451 h 5221141"/>
              <a:gd name="connsiteX5" fmla="*/ 14497 w 12444248"/>
              <a:gd name="connsiteY5" fmla="*/ 0 h 5221141"/>
              <a:gd name="connsiteX0" fmla="*/ 2631573 w 12444248"/>
              <a:gd name="connsiteY0" fmla="*/ 0 h 5767679"/>
              <a:gd name="connsiteX1" fmla="*/ 12444248 w 12444248"/>
              <a:gd name="connsiteY1" fmla="*/ 546538 h 5767679"/>
              <a:gd name="connsiteX2" fmla="*/ 12444248 w 12444248"/>
              <a:gd name="connsiteY2" fmla="*/ 5767679 h 5767679"/>
              <a:gd name="connsiteX3" fmla="*/ 14497 w 12444248"/>
              <a:gd name="connsiteY3" fmla="*/ 5767679 h 5767679"/>
              <a:gd name="connsiteX4" fmla="*/ 0 w 12444248"/>
              <a:gd name="connsiteY4" fmla="*/ 748989 h 5767679"/>
              <a:gd name="connsiteX5" fmla="*/ 2631573 w 12444248"/>
              <a:gd name="connsiteY5" fmla="*/ 0 h 5767679"/>
              <a:gd name="connsiteX0" fmla="*/ 2631573 w 12444248"/>
              <a:gd name="connsiteY0" fmla="*/ 0 h 5767679"/>
              <a:gd name="connsiteX1" fmla="*/ 12444248 w 12444248"/>
              <a:gd name="connsiteY1" fmla="*/ 546538 h 5767679"/>
              <a:gd name="connsiteX2" fmla="*/ 12444248 w 12444248"/>
              <a:gd name="connsiteY2" fmla="*/ 5767679 h 5767679"/>
              <a:gd name="connsiteX3" fmla="*/ 14497 w 12444248"/>
              <a:gd name="connsiteY3" fmla="*/ 5767679 h 5767679"/>
              <a:gd name="connsiteX4" fmla="*/ 0 w 12444248"/>
              <a:gd name="connsiteY4" fmla="*/ 612355 h 5767679"/>
              <a:gd name="connsiteX5" fmla="*/ 2631573 w 12444248"/>
              <a:gd name="connsiteY5" fmla="*/ 0 h 5767679"/>
              <a:gd name="connsiteX0" fmla="*/ 2631573 w 12444248"/>
              <a:gd name="connsiteY0" fmla="*/ 0 h 5767679"/>
              <a:gd name="connsiteX1" fmla="*/ 4992414 w 12444248"/>
              <a:gd name="connsiteY1" fmla="*/ 149900 h 5767679"/>
              <a:gd name="connsiteX2" fmla="*/ 12444248 w 12444248"/>
              <a:gd name="connsiteY2" fmla="*/ 546538 h 5767679"/>
              <a:gd name="connsiteX3" fmla="*/ 12444248 w 12444248"/>
              <a:gd name="connsiteY3" fmla="*/ 5767679 h 5767679"/>
              <a:gd name="connsiteX4" fmla="*/ 14497 w 12444248"/>
              <a:gd name="connsiteY4" fmla="*/ 5767679 h 5767679"/>
              <a:gd name="connsiteX5" fmla="*/ 0 w 12444248"/>
              <a:gd name="connsiteY5" fmla="*/ 612355 h 5767679"/>
              <a:gd name="connsiteX6" fmla="*/ 2631573 w 12444248"/>
              <a:gd name="connsiteY6" fmla="*/ 0 h 5767679"/>
              <a:gd name="connsiteX0" fmla="*/ 2631573 w 12444248"/>
              <a:gd name="connsiteY0" fmla="*/ 0 h 5767679"/>
              <a:gd name="connsiteX1" fmla="*/ 6474373 w 12444248"/>
              <a:gd name="connsiteY1" fmla="*/ 1978700 h 5767679"/>
              <a:gd name="connsiteX2" fmla="*/ 12444248 w 12444248"/>
              <a:gd name="connsiteY2" fmla="*/ 546538 h 5767679"/>
              <a:gd name="connsiteX3" fmla="*/ 12444248 w 12444248"/>
              <a:gd name="connsiteY3" fmla="*/ 5767679 h 5767679"/>
              <a:gd name="connsiteX4" fmla="*/ 14497 w 12444248"/>
              <a:gd name="connsiteY4" fmla="*/ 5767679 h 5767679"/>
              <a:gd name="connsiteX5" fmla="*/ 0 w 12444248"/>
              <a:gd name="connsiteY5" fmla="*/ 612355 h 5767679"/>
              <a:gd name="connsiteX6" fmla="*/ 2631573 w 12444248"/>
              <a:gd name="connsiteY6" fmla="*/ 0 h 5767679"/>
              <a:gd name="connsiteX0" fmla="*/ 2631573 w 12444248"/>
              <a:gd name="connsiteY0" fmla="*/ 0 h 5767679"/>
              <a:gd name="connsiteX1" fmla="*/ 6474373 w 12444248"/>
              <a:gd name="connsiteY1" fmla="*/ 1978700 h 5767679"/>
              <a:gd name="connsiteX2" fmla="*/ 12076386 w 12444248"/>
              <a:gd name="connsiteY2" fmla="*/ 643886 h 5767679"/>
              <a:gd name="connsiteX3" fmla="*/ 12444248 w 12444248"/>
              <a:gd name="connsiteY3" fmla="*/ 546538 h 5767679"/>
              <a:gd name="connsiteX4" fmla="*/ 12444248 w 12444248"/>
              <a:gd name="connsiteY4" fmla="*/ 5767679 h 5767679"/>
              <a:gd name="connsiteX5" fmla="*/ 14497 w 12444248"/>
              <a:gd name="connsiteY5" fmla="*/ 5767679 h 5767679"/>
              <a:gd name="connsiteX6" fmla="*/ 0 w 12444248"/>
              <a:gd name="connsiteY6" fmla="*/ 612355 h 5767679"/>
              <a:gd name="connsiteX7" fmla="*/ 2631573 w 12444248"/>
              <a:gd name="connsiteY7" fmla="*/ 0 h 5767679"/>
              <a:gd name="connsiteX0" fmla="*/ 2631573 w 12444248"/>
              <a:gd name="connsiteY0" fmla="*/ 0 h 5767679"/>
              <a:gd name="connsiteX1" fmla="*/ 6474373 w 12444248"/>
              <a:gd name="connsiteY1" fmla="*/ 1978700 h 5767679"/>
              <a:gd name="connsiteX2" fmla="*/ 12076386 w 12444248"/>
              <a:gd name="connsiteY2" fmla="*/ 643886 h 5767679"/>
              <a:gd name="connsiteX3" fmla="*/ 12444248 w 12444248"/>
              <a:gd name="connsiteY3" fmla="*/ 1933903 h 5767679"/>
              <a:gd name="connsiteX4" fmla="*/ 12444248 w 12444248"/>
              <a:gd name="connsiteY4" fmla="*/ 5767679 h 5767679"/>
              <a:gd name="connsiteX5" fmla="*/ 14497 w 12444248"/>
              <a:gd name="connsiteY5" fmla="*/ 5767679 h 5767679"/>
              <a:gd name="connsiteX6" fmla="*/ 0 w 12444248"/>
              <a:gd name="connsiteY6" fmla="*/ 612355 h 5767679"/>
              <a:gd name="connsiteX7" fmla="*/ 2631573 w 12444248"/>
              <a:gd name="connsiteY7" fmla="*/ 0 h 5767679"/>
              <a:gd name="connsiteX0" fmla="*/ 2631573 w 12444248"/>
              <a:gd name="connsiteY0" fmla="*/ 0 h 5767679"/>
              <a:gd name="connsiteX1" fmla="*/ 6474373 w 12444248"/>
              <a:gd name="connsiteY1" fmla="*/ 1978700 h 5767679"/>
              <a:gd name="connsiteX2" fmla="*/ 10930759 w 12444248"/>
              <a:gd name="connsiteY2" fmla="*/ 875113 h 5767679"/>
              <a:gd name="connsiteX3" fmla="*/ 12444248 w 12444248"/>
              <a:gd name="connsiteY3" fmla="*/ 1933903 h 5767679"/>
              <a:gd name="connsiteX4" fmla="*/ 12444248 w 12444248"/>
              <a:gd name="connsiteY4" fmla="*/ 5767679 h 5767679"/>
              <a:gd name="connsiteX5" fmla="*/ 14497 w 12444248"/>
              <a:gd name="connsiteY5" fmla="*/ 5767679 h 5767679"/>
              <a:gd name="connsiteX6" fmla="*/ 0 w 12444248"/>
              <a:gd name="connsiteY6" fmla="*/ 612355 h 5767679"/>
              <a:gd name="connsiteX7" fmla="*/ 2631573 w 12444248"/>
              <a:gd name="connsiteY7" fmla="*/ 0 h 5767679"/>
              <a:gd name="connsiteX0" fmla="*/ 2631573 w 12444248"/>
              <a:gd name="connsiteY0" fmla="*/ 0 h 5767679"/>
              <a:gd name="connsiteX1" fmla="*/ 6474373 w 12444248"/>
              <a:gd name="connsiteY1" fmla="*/ 1978700 h 5767679"/>
              <a:gd name="connsiteX2" fmla="*/ 10930759 w 12444248"/>
              <a:gd name="connsiteY2" fmla="*/ 875113 h 5767679"/>
              <a:gd name="connsiteX3" fmla="*/ 12444248 w 12444248"/>
              <a:gd name="connsiteY3" fmla="*/ 1975944 h 5767679"/>
              <a:gd name="connsiteX4" fmla="*/ 12444248 w 12444248"/>
              <a:gd name="connsiteY4" fmla="*/ 5767679 h 5767679"/>
              <a:gd name="connsiteX5" fmla="*/ 14497 w 12444248"/>
              <a:gd name="connsiteY5" fmla="*/ 5767679 h 5767679"/>
              <a:gd name="connsiteX6" fmla="*/ 0 w 12444248"/>
              <a:gd name="connsiteY6" fmla="*/ 612355 h 5767679"/>
              <a:gd name="connsiteX7" fmla="*/ 2631573 w 12444248"/>
              <a:gd name="connsiteY7" fmla="*/ 0 h 5767679"/>
              <a:gd name="connsiteX0" fmla="*/ 2631573 w 12486289"/>
              <a:gd name="connsiteY0" fmla="*/ 0 h 5767679"/>
              <a:gd name="connsiteX1" fmla="*/ 6474373 w 12486289"/>
              <a:gd name="connsiteY1" fmla="*/ 1978700 h 5767679"/>
              <a:gd name="connsiteX2" fmla="*/ 10930759 w 12486289"/>
              <a:gd name="connsiteY2" fmla="*/ 875113 h 5767679"/>
              <a:gd name="connsiteX3" fmla="*/ 12486289 w 12486289"/>
              <a:gd name="connsiteY3" fmla="*/ 2049516 h 5767679"/>
              <a:gd name="connsiteX4" fmla="*/ 12444248 w 12486289"/>
              <a:gd name="connsiteY4" fmla="*/ 5767679 h 5767679"/>
              <a:gd name="connsiteX5" fmla="*/ 14497 w 12486289"/>
              <a:gd name="connsiteY5" fmla="*/ 5767679 h 5767679"/>
              <a:gd name="connsiteX6" fmla="*/ 0 w 12486289"/>
              <a:gd name="connsiteY6" fmla="*/ 612355 h 5767679"/>
              <a:gd name="connsiteX7" fmla="*/ 2631573 w 12486289"/>
              <a:gd name="connsiteY7" fmla="*/ 0 h 5767679"/>
              <a:gd name="connsiteX0" fmla="*/ 2631573 w 12486289"/>
              <a:gd name="connsiteY0" fmla="*/ 0 h 5767679"/>
              <a:gd name="connsiteX1" fmla="*/ 6474373 w 12486289"/>
              <a:gd name="connsiteY1" fmla="*/ 1978700 h 5767679"/>
              <a:gd name="connsiteX2" fmla="*/ 10930759 w 12486289"/>
              <a:gd name="connsiteY2" fmla="*/ 875113 h 5767679"/>
              <a:gd name="connsiteX3" fmla="*/ 12486289 w 12486289"/>
              <a:gd name="connsiteY3" fmla="*/ 1996964 h 5767679"/>
              <a:gd name="connsiteX4" fmla="*/ 12444248 w 12486289"/>
              <a:gd name="connsiteY4" fmla="*/ 5767679 h 5767679"/>
              <a:gd name="connsiteX5" fmla="*/ 14497 w 12486289"/>
              <a:gd name="connsiteY5" fmla="*/ 5767679 h 5767679"/>
              <a:gd name="connsiteX6" fmla="*/ 0 w 12486289"/>
              <a:gd name="connsiteY6" fmla="*/ 612355 h 5767679"/>
              <a:gd name="connsiteX7" fmla="*/ 2631573 w 12486289"/>
              <a:gd name="connsiteY7" fmla="*/ 0 h 57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6289" h="5767679">
                <a:moveTo>
                  <a:pt x="2631573" y="0"/>
                </a:moveTo>
                <a:lnTo>
                  <a:pt x="6474373" y="1978700"/>
                </a:lnTo>
                <a:lnTo>
                  <a:pt x="10930759" y="875113"/>
                </a:lnTo>
                <a:lnTo>
                  <a:pt x="12486289" y="1996964"/>
                </a:lnTo>
                <a:lnTo>
                  <a:pt x="12444248" y="5767679"/>
                </a:lnTo>
                <a:lnTo>
                  <a:pt x="14497" y="5767679"/>
                </a:lnTo>
                <a:cubicBezTo>
                  <a:pt x="9665" y="4094782"/>
                  <a:pt x="4832" y="2285252"/>
                  <a:pt x="0" y="612355"/>
                </a:cubicBezTo>
                <a:lnTo>
                  <a:pt x="2631573" y="0"/>
                </a:lnTo>
                <a:close/>
              </a:path>
            </a:pathLst>
          </a:custGeom>
          <a:solidFill>
            <a:srgbClr val="00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8" y="5654325"/>
            <a:ext cx="10914940" cy="1642499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chemeClr val="bg1"/>
                </a:solidFill>
                <a:latin typeface="Myriad Pro Light" panose="020B0403030403020204" pitchFamily="34" charset="0"/>
                <a:cs typeface="Calibri Light"/>
              </a:rPr>
              <a:t>Over the period 2003-2022, disasters have affected 2.74 billion and  caused an average economic impact of </a:t>
            </a:r>
            <a:r>
              <a:rPr lang="en-US" sz="2800" b="1" dirty="0">
                <a:solidFill>
                  <a:schemeClr val="bg1"/>
                </a:solidFill>
                <a:latin typeface="Myriad Pro Light" panose="020B0403030403020204" pitchFamily="34" charset="0"/>
                <a:cs typeface="Calibri Light"/>
              </a:rPr>
              <a:t>$178 million </a:t>
            </a:r>
            <a:r>
              <a:rPr lang="en-US" sz="2800" b="1" u="sng" dirty="0">
                <a:solidFill>
                  <a:schemeClr val="bg1"/>
                </a:solidFill>
                <a:latin typeface="Myriad Pro Light" panose="020B0403030403020204" pitchFamily="34" charset="0"/>
                <a:cs typeface="Calibri Light"/>
              </a:rPr>
              <a:t>each day</a:t>
            </a:r>
            <a:r>
              <a:rPr lang="en-US" sz="2800" b="1" dirty="0">
                <a:solidFill>
                  <a:schemeClr val="bg1"/>
                </a:solidFill>
                <a:latin typeface="Myriad Pro Light" panose="020B0403030403020204" pitchFamily="34" charset="0"/>
                <a:cs typeface="Calibri Ligh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yriad Pro Light" panose="020B0403030403020204" pitchFamily="34" charset="0"/>
                <a:cs typeface="Calibri Light"/>
              </a:rPr>
              <a:t>in Asia and the Pacific. Direct physical losses are increasing at the same pace as economic growth in ADB’s Developing Member Countries.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CD01B-5CE2-4B3D-9391-B331BA51714B}"/>
              </a:ext>
            </a:extLst>
          </p:cNvPr>
          <p:cNvSpPr txBox="1"/>
          <p:nvPr/>
        </p:nvSpPr>
        <p:spPr>
          <a:xfrm rot="16200000">
            <a:off x="11565115" y="4176848"/>
            <a:ext cx="927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AFP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42715-FC84-D14D-B7C9-6B98B381A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843" y="5928986"/>
            <a:ext cx="609103" cy="609103"/>
          </a:xfrm>
          <a:prstGeom prst="rect">
            <a:avLst/>
          </a:prstGeom>
        </p:spPr>
      </p:pic>
      <p:grpSp>
        <p:nvGrpSpPr>
          <p:cNvPr id="4" name="Graphic 9">
            <a:extLst>
              <a:ext uri="{FF2B5EF4-FFF2-40B4-BE49-F238E27FC236}">
                <a16:creationId xmlns:a16="http://schemas.microsoft.com/office/drawing/2014/main" id="{5DD9C71E-B70D-4BE8-8CD5-291A465D0050}"/>
              </a:ext>
            </a:extLst>
          </p:cNvPr>
          <p:cNvGrpSpPr/>
          <p:nvPr/>
        </p:nvGrpSpPr>
        <p:grpSpPr>
          <a:xfrm>
            <a:off x="49938" y="3431538"/>
            <a:ext cx="12106869" cy="2409911"/>
            <a:chOff x="49938" y="3431538"/>
            <a:chExt cx="12106869" cy="240991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2E3AF87-7041-4B60-BFCE-0E39EC6477E8}"/>
                </a:ext>
              </a:extLst>
            </p:cNvPr>
            <p:cNvSpPr/>
            <p:nvPr/>
          </p:nvSpPr>
          <p:spPr>
            <a:xfrm>
              <a:off x="6334702" y="4178785"/>
              <a:ext cx="2978118" cy="1273968"/>
            </a:xfrm>
            <a:custGeom>
              <a:avLst/>
              <a:gdLst>
                <a:gd name="connsiteX0" fmla="*/ 800904 w 2978118"/>
                <a:gd name="connsiteY0" fmla="*/ 1273969 h 1273968"/>
                <a:gd name="connsiteX1" fmla="*/ 0 w 2978118"/>
                <a:gd name="connsiteY1" fmla="*/ 855130 h 1273968"/>
                <a:gd name="connsiteX2" fmla="*/ 1384086 w 2978118"/>
                <a:gd name="connsiteY2" fmla="*/ 0 h 1273968"/>
                <a:gd name="connsiteX3" fmla="*/ 2978119 w 2978118"/>
                <a:gd name="connsiteY3" fmla="*/ 633018 h 1273968"/>
                <a:gd name="connsiteX4" fmla="*/ 800904 w 2978118"/>
                <a:gd name="connsiteY4" fmla="*/ 1273969 h 12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118" h="1273968">
                  <a:moveTo>
                    <a:pt x="800904" y="1273969"/>
                  </a:moveTo>
                  <a:lnTo>
                    <a:pt x="0" y="855130"/>
                  </a:lnTo>
                  <a:lnTo>
                    <a:pt x="1384086" y="0"/>
                  </a:lnTo>
                  <a:lnTo>
                    <a:pt x="2978119" y="633018"/>
                  </a:lnTo>
                  <a:lnTo>
                    <a:pt x="800904" y="1273969"/>
                  </a:lnTo>
                  <a:close/>
                </a:path>
              </a:pathLst>
            </a:custGeom>
            <a:solidFill>
              <a:srgbClr val="08A0CB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3439C6A-E1E4-4768-B209-DFFAD96D6CF8}"/>
                </a:ext>
              </a:extLst>
            </p:cNvPr>
            <p:cNvSpPr/>
            <p:nvPr/>
          </p:nvSpPr>
          <p:spPr>
            <a:xfrm>
              <a:off x="49938" y="3433125"/>
              <a:ext cx="2842042" cy="612393"/>
            </a:xfrm>
            <a:custGeom>
              <a:avLst/>
              <a:gdLst>
                <a:gd name="connsiteX0" fmla="*/ 2210262 w 2842042"/>
                <a:gd name="connsiteY0" fmla="*/ 0 h 612393"/>
                <a:gd name="connsiteX1" fmla="*/ 0 w 2842042"/>
                <a:gd name="connsiteY1" fmla="*/ 612394 h 612393"/>
                <a:gd name="connsiteX2" fmla="*/ 2842043 w 2842042"/>
                <a:gd name="connsiteY2" fmla="*/ 279226 h 612393"/>
                <a:gd name="connsiteX3" fmla="*/ 2210262 w 2842042"/>
                <a:gd name="connsiteY3" fmla="*/ 0 h 61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042" h="612393">
                  <a:moveTo>
                    <a:pt x="2210262" y="0"/>
                  </a:moveTo>
                  <a:lnTo>
                    <a:pt x="0" y="612394"/>
                  </a:lnTo>
                  <a:lnTo>
                    <a:pt x="2842043" y="279226"/>
                  </a:lnTo>
                  <a:lnTo>
                    <a:pt x="2210262" y="0"/>
                  </a:lnTo>
                  <a:close/>
                </a:path>
              </a:pathLst>
            </a:custGeom>
            <a:solidFill>
              <a:srgbClr val="F1E507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E79FDB-E218-45A6-8682-B8FC4A3151AC}"/>
                </a:ext>
              </a:extLst>
            </p:cNvPr>
            <p:cNvSpPr/>
            <p:nvPr/>
          </p:nvSpPr>
          <p:spPr>
            <a:xfrm>
              <a:off x="2260200" y="3431538"/>
              <a:ext cx="2303571" cy="1204162"/>
            </a:xfrm>
            <a:custGeom>
              <a:avLst/>
              <a:gdLst>
                <a:gd name="connsiteX0" fmla="*/ 1741772 w 2303571"/>
                <a:gd name="connsiteY0" fmla="*/ 331581 h 1204162"/>
                <a:gd name="connsiteX1" fmla="*/ 2303571 w 2303571"/>
                <a:gd name="connsiteY1" fmla="*/ 1204163 h 1204162"/>
                <a:gd name="connsiteX2" fmla="*/ 0 w 2303571"/>
                <a:gd name="connsiteY2" fmla="*/ 0 h 1204162"/>
                <a:gd name="connsiteX3" fmla="*/ 1741772 w 2303571"/>
                <a:gd name="connsiteY3" fmla="*/ 331581 h 12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571" h="1204162">
                  <a:moveTo>
                    <a:pt x="1741772" y="331581"/>
                  </a:moveTo>
                  <a:lnTo>
                    <a:pt x="2303571" y="1204163"/>
                  </a:lnTo>
                  <a:lnTo>
                    <a:pt x="0" y="0"/>
                  </a:lnTo>
                  <a:lnTo>
                    <a:pt x="1741772" y="331581"/>
                  </a:lnTo>
                  <a:close/>
                </a:path>
              </a:pathLst>
            </a:custGeom>
            <a:solidFill>
              <a:srgbClr val="FAB417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234790-F7C1-4AC1-9AEE-00657BA72B53}"/>
                </a:ext>
              </a:extLst>
            </p:cNvPr>
            <p:cNvSpPr/>
            <p:nvPr/>
          </p:nvSpPr>
          <p:spPr>
            <a:xfrm>
              <a:off x="7718788" y="3886867"/>
              <a:ext cx="3269710" cy="1296180"/>
            </a:xfrm>
            <a:custGeom>
              <a:avLst/>
              <a:gdLst>
                <a:gd name="connsiteX0" fmla="*/ 3269710 w 3269710"/>
                <a:gd name="connsiteY0" fmla="*/ 0 h 1296180"/>
                <a:gd name="connsiteX1" fmla="*/ 2531013 w 3269710"/>
                <a:gd name="connsiteY1" fmla="*/ 1296180 h 1296180"/>
                <a:gd name="connsiteX2" fmla="*/ 0 w 3269710"/>
                <a:gd name="connsiteY2" fmla="*/ 291918 h 1296180"/>
                <a:gd name="connsiteX3" fmla="*/ 3269710 w 3269710"/>
                <a:gd name="connsiteY3" fmla="*/ 0 h 129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710" h="1296180">
                  <a:moveTo>
                    <a:pt x="3269710" y="0"/>
                  </a:moveTo>
                  <a:lnTo>
                    <a:pt x="2531013" y="1296180"/>
                  </a:lnTo>
                  <a:lnTo>
                    <a:pt x="0" y="291918"/>
                  </a:lnTo>
                  <a:lnTo>
                    <a:pt x="3269710" y="0"/>
                  </a:lnTo>
                  <a:close/>
                </a:path>
              </a:pathLst>
            </a:custGeom>
            <a:solidFill>
              <a:srgbClr val="C8DA2F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29CD07-1A85-4D59-9C11-46CA13B00516}"/>
                </a:ext>
              </a:extLst>
            </p:cNvPr>
            <p:cNvSpPr/>
            <p:nvPr/>
          </p:nvSpPr>
          <p:spPr>
            <a:xfrm>
              <a:off x="4001972" y="3763119"/>
              <a:ext cx="3135577" cy="1818142"/>
            </a:xfrm>
            <a:custGeom>
              <a:avLst/>
              <a:gdLst>
                <a:gd name="connsiteX0" fmla="*/ 0 w 3135577"/>
                <a:gd name="connsiteY0" fmla="*/ 0 h 1818142"/>
                <a:gd name="connsiteX1" fmla="*/ 3135578 w 3135577"/>
                <a:gd name="connsiteY1" fmla="*/ 1689635 h 1818142"/>
                <a:gd name="connsiteX2" fmla="*/ 1102215 w 3135577"/>
                <a:gd name="connsiteY2" fmla="*/ 1818143 h 1818142"/>
                <a:gd name="connsiteX3" fmla="*/ 0 w 3135577"/>
                <a:gd name="connsiteY3" fmla="*/ 0 h 181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577" h="1818142">
                  <a:moveTo>
                    <a:pt x="0" y="0"/>
                  </a:moveTo>
                  <a:lnTo>
                    <a:pt x="3135578" y="1689635"/>
                  </a:lnTo>
                  <a:lnTo>
                    <a:pt x="1102215" y="1818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BEE9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1DD5DB-CE56-4BFE-A638-B62A7A4CF795}"/>
                </a:ext>
              </a:extLst>
            </p:cNvPr>
            <p:cNvSpPr/>
            <p:nvPr/>
          </p:nvSpPr>
          <p:spPr>
            <a:xfrm>
              <a:off x="9705497" y="3886867"/>
              <a:ext cx="2451310" cy="1954582"/>
            </a:xfrm>
            <a:custGeom>
              <a:avLst/>
              <a:gdLst>
                <a:gd name="connsiteX0" fmla="*/ 0 w 2451310"/>
                <a:gd name="connsiteY0" fmla="*/ 1954583 h 1954582"/>
                <a:gd name="connsiteX1" fmla="*/ 1283002 w 2451310"/>
                <a:gd name="connsiteY1" fmla="*/ 0 h 1954582"/>
                <a:gd name="connsiteX2" fmla="*/ 2451310 w 2451310"/>
                <a:gd name="connsiteY2" fmla="*/ 1240652 h 1954582"/>
                <a:gd name="connsiteX3" fmla="*/ 0 w 2451310"/>
                <a:gd name="connsiteY3" fmla="*/ 1954583 h 195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310" h="1954582">
                  <a:moveTo>
                    <a:pt x="0" y="1954583"/>
                  </a:moveTo>
                  <a:lnTo>
                    <a:pt x="1283002" y="0"/>
                  </a:lnTo>
                  <a:lnTo>
                    <a:pt x="2451310" y="1240652"/>
                  </a:lnTo>
                  <a:lnTo>
                    <a:pt x="0" y="1954583"/>
                  </a:lnTo>
                  <a:close/>
                </a:path>
              </a:pathLst>
            </a:custGeom>
            <a:solidFill>
              <a:srgbClr val="8DC641"/>
            </a:solidFill>
            <a:ln w="19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335411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68974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Primacy of Reducing Disaster Risks</a:t>
            </a:r>
            <a:endParaRPr dirty="0"/>
          </a:p>
        </p:txBody>
      </p:sp>
      <p:sp>
        <p:nvSpPr>
          <p:cNvPr id="140" name="Google Shape;140;p2"/>
          <p:cNvSpPr txBox="1">
            <a:spLocks noGrp="1"/>
          </p:cNvSpPr>
          <p:nvPr>
            <p:ph type="body" idx="1"/>
          </p:nvPr>
        </p:nvSpPr>
        <p:spPr>
          <a:xfrm>
            <a:off x="68974" y="1343818"/>
            <a:ext cx="7788093" cy="487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Evidence Base: </a:t>
            </a:r>
            <a:r>
              <a:rPr lang="en-US" dirty="0"/>
              <a:t>Understanding climate and disaster risk, and the underlying vulnerabilities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Managing  risk through </a:t>
            </a:r>
            <a:r>
              <a:rPr lang="en-US" b="1" dirty="0"/>
              <a:t>risk-informed development</a:t>
            </a:r>
            <a:r>
              <a:rPr lang="en-US" dirty="0"/>
              <a:t>       in and across sectors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Core objectives: 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−"/>
            </a:pPr>
            <a:r>
              <a:rPr lang="en-US" sz="2800" dirty="0"/>
              <a:t>Reduce </a:t>
            </a:r>
            <a:r>
              <a:rPr lang="en-US" sz="2800" b="1" dirty="0"/>
              <a:t>existing risks </a:t>
            </a:r>
            <a:r>
              <a:rPr lang="en-US" sz="2800" dirty="0"/>
              <a:t>by investing in corrective measures (structural/non-structural) and building back better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−"/>
            </a:pPr>
            <a:r>
              <a:rPr lang="en-US" sz="2800" dirty="0"/>
              <a:t>Manage </a:t>
            </a:r>
            <a:r>
              <a:rPr lang="en-US" sz="2800" b="1" dirty="0"/>
              <a:t>residual risk </a:t>
            </a:r>
            <a:r>
              <a:rPr lang="en-US" sz="2800" dirty="0"/>
              <a:t>that cannot be effectively reduced including through disaster risk financing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grpSp>
        <p:nvGrpSpPr>
          <p:cNvPr id="141" name="Google Shape;141;p2"/>
          <p:cNvGrpSpPr/>
          <p:nvPr/>
        </p:nvGrpSpPr>
        <p:grpSpPr>
          <a:xfrm>
            <a:off x="6772933" y="1154118"/>
            <a:ext cx="5017591" cy="4873453"/>
            <a:chOff x="7418392" y="1127224"/>
            <a:chExt cx="5017591" cy="4873453"/>
          </a:xfrm>
        </p:grpSpPr>
        <p:pic>
          <p:nvPicPr>
            <p:cNvPr id="142" name="Google Shape;14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495412">
              <a:off x="7991333" y="1776550"/>
              <a:ext cx="3871709" cy="3574800"/>
            </a:xfrm>
            <a:prstGeom prst="rect">
              <a:avLst/>
            </a:prstGeom>
            <a:noFill/>
            <a:ln>
              <a:noFill/>
            </a:ln>
            <a:effectLst>
              <a:outerShdw dist="50800" dir="5400000" algn="ctr" rotWithShape="0">
                <a:schemeClr val="lt1"/>
              </a:outerShdw>
            </a:effectLst>
          </p:spPr>
        </p:pic>
        <p:sp>
          <p:nvSpPr>
            <p:cNvPr id="143" name="Google Shape;143;p2"/>
            <p:cNvSpPr/>
            <p:nvPr/>
          </p:nvSpPr>
          <p:spPr>
            <a:xfrm>
              <a:off x="9466866" y="2685902"/>
              <a:ext cx="1232451" cy="1126435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Disaster and Climate Risk</a:t>
              </a: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through a flooded street&#10;&#10;Description automatically generated">
            <a:extLst>
              <a:ext uri="{FF2B5EF4-FFF2-40B4-BE49-F238E27FC236}">
                <a16:creationId xmlns:a16="http://schemas.microsoft.com/office/drawing/2014/main" id="{EC29E1BC-EB75-017C-D49B-77118BB5F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</a:blip>
          <a:srcRect t="21083" b="7458"/>
          <a:stretch/>
        </p:blipFill>
        <p:spPr>
          <a:xfrm>
            <a:off x="0" y="-54195"/>
            <a:ext cx="12191999" cy="694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966D3-FDD7-52BB-C65C-3D8D3A4C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Disaster Risk Financing Arrangements for Residual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FB35-F6F8-9F95-1754-3364CD1D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90688"/>
            <a:ext cx="10934700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Incentivize DRR through </a:t>
            </a:r>
            <a:r>
              <a:rPr lang="en-US" b="1" dirty="0"/>
              <a:t>ex ante </a:t>
            </a:r>
            <a:r>
              <a:rPr lang="en-US" dirty="0"/>
              <a:t>and </a:t>
            </a:r>
            <a:r>
              <a:rPr lang="en-US" b="1" dirty="0"/>
              <a:t>ex post </a:t>
            </a:r>
            <a:r>
              <a:rPr lang="en-US" dirty="0"/>
              <a:t>tools</a:t>
            </a:r>
          </a:p>
          <a:p>
            <a:pPr marL="0" indent="0">
              <a:buNone/>
            </a:pPr>
            <a:r>
              <a:rPr lang="en-US" sz="2800" b="1" dirty="0"/>
              <a:t>Enabling environment</a:t>
            </a:r>
            <a:r>
              <a:rPr lang="en-US" sz="2800" dirty="0"/>
              <a:t>: </a:t>
            </a:r>
          </a:p>
          <a:p>
            <a:r>
              <a:rPr lang="en-US" sz="2800" dirty="0"/>
              <a:t>Risk Analytics, Pre-feasibility studies</a:t>
            </a:r>
          </a:p>
          <a:p>
            <a:r>
              <a:rPr lang="en-US" sz="2800" dirty="0"/>
              <a:t>Public financial management in emergencies</a:t>
            </a:r>
          </a:p>
          <a:p>
            <a:pPr marL="0" indent="0">
              <a:buNone/>
            </a:pPr>
            <a:r>
              <a:rPr lang="en-US" sz="2800" b="1" dirty="0"/>
              <a:t>DRF solutions for risk retention/ transfer: </a:t>
            </a:r>
          </a:p>
          <a:p>
            <a:r>
              <a:rPr lang="en-US" sz="2800" b="1" dirty="0"/>
              <a:t>Contingent Disaster Financing </a:t>
            </a:r>
            <a:r>
              <a:rPr lang="en-US" sz="2800" dirty="0"/>
              <a:t>to 12 countries </a:t>
            </a:r>
          </a:p>
          <a:p>
            <a:r>
              <a:rPr lang="en-US" sz="2800" dirty="0"/>
              <a:t>City Disaster</a:t>
            </a:r>
            <a:r>
              <a:rPr lang="en-US" sz="2800" b="1" dirty="0"/>
              <a:t> Insurance </a:t>
            </a:r>
            <a:r>
              <a:rPr lang="en-US" sz="2800" dirty="0"/>
              <a:t>Solutions (Vietnam; Philippines)</a:t>
            </a:r>
          </a:p>
          <a:p>
            <a:r>
              <a:rPr lang="en-US" dirty="0"/>
              <a:t>Various </a:t>
            </a:r>
            <a:r>
              <a:rPr lang="en-US" b="1" dirty="0"/>
              <a:t>insurance pilots </a:t>
            </a:r>
            <a:r>
              <a:rPr lang="en-US" dirty="0"/>
              <a:t>benefiting the poor and near-poor</a:t>
            </a:r>
          </a:p>
        </p:txBody>
      </p:sp>
    </p:spTree>
    <p:extLst>
      <p:ext uri="{BB962C8B-B14F-4D97-AF65-F5344CB8AC3E}">
        <p14:creationId xmlns:p14="http://schemas.microsoft.com/office/powerpoint/2010/main" val="187601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BE558-E8CF-CD10-A9FD-FF539988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How ADB reaches those most in need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90BEFB-722A-1B6B-D58F-504684D13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3643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42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B195-2869-4F37-5176-49B482A6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targeting the poor: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71F1-2D8E-F8F2-263D-9535FA168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Pacific: Contingent Disaster Financing Programs </a:t>
            </a:r>
            <a:r>
              <a:rPr lang="en-US" dirty="0"/>
              <a:t>for the Pacific Islands (10)</a:t>
            </a:r>
          </a:p>
          <a:p>
            <a:r>
              <a:rPr lang="en-US" b="1" dirty="0"/>
              <a:t>Bangladesh:  </a:t>
            </a:r>
            <a:r>
              <a:rPr lang="en-US" dirty="0"/>
              <a:t>Reaching the urban poor through </a:t>
            </a:r>
            <a:r>
              <a:rPr lang="en-US" b="1" dirty="0"/>
              <a:t>Coastal Towns Climate Resilience Project </a:t>
            </a:r>
            <a:r>
              <a:rPr lang="en-US" dirty="0"/>
              <a:t>addressing resilient and inclusive urban infrastructure, resilient livelihoods and risk governance including gender and climate awareness. </a:t>
            </a:r>
          </a:p>
          <a:p>
            <a:r>
              <a:rPr lang="en-US" b="1" dirty="0"/>
              <a:t>India: </a:t>
            </a:r>
            <a:r>
              <a:rPr lang="en-US" dirty="0"/>
              <a:t>$ 1.15 billion to social safety net program (cash payments and food transfers) for migrants and other vulnerable groups in India during Covid-19. Technical support to identification of beneficiaries and social registry.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5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bf9dc0-0035-4c58-a0fb-65ed0a597b6b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0CAD37F9C77449E0D24879A14830E" ma:contentTypeVersion="17" ma:contentTypeDescription="Create a new document." ma:contentTypeScope="" ma:versionID="217bea0d78f9097d3112372bc2be4e58">
  <xsd:schema xmlns:xsd="http://www.w3.org/2001/XMLSchema" xmlns:xs="http://www.w3.org/2001/XMLSchema" xmlns:p="http://schemas.microsoft.com/office/2006/metadata/properties" xmlns:ns2="3cbf9dc0-0035-4c58-a0fb-65ed0a597b6b" xmlns:ns3="201d6094-9b07-44e1-b32f-a8ade07814f1" xmlns:ns4="985ec44e-1bab-4c0b-9df0-6ba128686fc9" targetNamespace="http://schemas.microsoft.com/office/2006/metadata/properties" ma:root="true" ma:fieldsID="352bea3144fff086436937afd6be8e8d" ns2:_="" ns3:_="" ns4:_="">
    <xsd:import namespace="3cbf9dc0-0035-4c58-a0fb-65ed0a597b6b"/>
    <xsd:import namespace="201d6094-9b07-44e1-b32f-a8ade07814f1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f9dc0-0035-4c58-a0fb-65ed0a597b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d6094-9b07-44e1-b32f-a8ade07814f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a0f7f09-28ac-426b-9485-9962c85f5965}" ma:internalName="TaxCatchAll" ma:showField="CatchAllData" ma:web="201d6094-9b07-44e1-b32f-a8ade07814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0950F-BDF8-4F64-B53E-39611FC8DD26}">
  <ds:schemaRefs>
    <ds:schemaRef ds:uri="http://schemas.microsoft.com/office/2006/metadata/properties"/>
    <ds:schemaRef ds:uri="http://schemas.microsoft.com/office/infopath/2007/PartnerControls"/>
    <ds:schemaRef ds:uri="3cbf9dc0-0035-4c58-a0fb-65ed0a597b6b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050E1CF5-13CA-4ED2-965E-DAFE9B49BB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92152D-A4F0-4816-AD44-3B7EE9460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f9dc0-0035-4c58-a0fb-65ed0a597b6b"/>
    <ds:schemaRef ds:uri="201d6094-9b07-44e1-b32f-a8ade07814f1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475</Words>
  <Application>Microsoft Office PowerPoint</Application>
  <PresentationFormat>Widescreen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Over the period 2003-2022, disasters have affected 2.74 billion and  caused an average economic impact of $178 million each day in Asia and the Pacific. Direct physical losses are increasing at the same pace as economic growth in ADB’s Developing Member Countries.</vt:lpstr>
      <vt:lpstr>Primacy of Reducing Disaster Risks</vt:lpstr>
      <vt:lpstr>Disaster Risk Financing Arrangements for Residual Risks</vt:lpstr>
      <vt:lpstr>How ADB reaches those most in need</vt:lpstr>
      <vt:lpstr>Examples of targeting the poor: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Galperin</dc:creator>
  <cp:lastModifiedBy>Edith Mecha</cp:lastModifiedBy>
  <cp:revision>4</cp:revision>
  <dcterms:created xsi:type="dcterms:W3CDTF">2023-12-12T04:47:43Z</dcterms:created>
  <dcterms:modified xsi:type="dcterms:W3CDTF">2024-02-27T12:37:32Z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2023-12-12T04:52:31Z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e5476d9a-1f7b-4a7f-bfd8-e898e61d828c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0x0101006C80CAD37F9C77449E0D24879A14830E</vt:lpwstr>
  </property>
</Properties>
</file>